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5.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17" r:id="rId2"/>
    <p:sldId id="259" r:id="rId3"/>
    <p:sldId id="260" r:id="rId4"/>
    <p:sldId id="261" r:id="rId5"/>
    <p:sldId id="262" r:id="rId6"/>
    <p:sldId id="263" r:id="rId7"/>
    <p:sldId id="264" r:id="rId8"/>
    <p:sldId id="265" r:id="rId9"/>
    <p:sldId id="266" r:id="rId10"/>
    <p:sldId id="267" r:id="rId11"/>
    <p:sldId id="268" r:id="rId12"/>
    <p:sldId id="269" r:id="rId13"/>
    <p:sldId id="270" r:id="rId14"/>
    <p:sldId id="278" r:id="rId15"/>
    <p:sldId id="271" r:id="rId16"/>
    <p:sldId id="272" r:id="rId17"/>
    <p:sldId id="273" r:id="rId18"/>
    <p:sldId id="274" r:id="rId19"/>
    <p:sldId id="279" r:id="rId20"/>
    <p:sldId id="275" r:id="rId21"/>
    <p:sldId id="276" r:id="rId22"/>
    <p:sldId id="281" r:id="rId23"/>
    <p:sldId id="282" r:id="rId24"/>
    <p:sldId id="283" r:id="rId25"/>
    <p:sldId id="284" r:id="rId26"/>
    <p:sldId id="285" r:id="rId27"/>
    <p:sldId id="286" r:id="rId28"/>
    <p:sldId id="287" r:id="rId29"/>
    <p:sldId id="290" r:id="rId30"/>
    <p:sldId id="288" r:id="rId31"/>
    <p:sldId id="289" r:id="rId32"/>
    <p:sldId id="291" r:id="rId33"/>
    <p:sldId id="325" r:id="rId34"/>
    <p:sldId id="327" r:id="rId35"/>
    <p:sldId id="293" r:id="rId36"/>
    <p:sldId id="294" r:id="rId37"/>
    <p:sldId id="303" r:id="rId38"/>
    <p:sldId id="304" r:id="rId39"/>
    <p:sldId id="296" r:id="rId40"/>
    <p:sldId id="297" r:id="rId41"/>
    <p:sldId id="298" r:id="rId42"/>
    <p:sldId id="299" r:id="rId43"/>
    <p:sldId id="295" r:id="rId44"/>
    <p:sldId id="300" r:id="rId45"/>
    <p:sldId id="301" r:id="rId46"/>
    <p:sldId id="302" r:id="rId47"/>
    <p:sldId id="305" r:id="rId48"/>
    <p:sldId id="306" r:id="rId49"/>
    <p:sldId id="326" r:id="rId50"/>
    <p:sldId id="307" r:id="rId51"/>
    <p:sldId id="308" r:id="rId52"/>
    <p:sldId id="309" r:id="rId53"/>
    <p:sldId id="310" r:id="rId54"/>
    <p:sldId id="311" r:id="rId55"/>
    <p:sldId id="312" r:id="rId56"/>
    <p:sldId id="313" r:id="rId57"/>
    <p:sldId id="314" r:id="rId58"/>
    <p:sldId id="315" r:id="rId59"/>
    <p:sldId id="328" r:id="rId60"/>
    <p:sldId id="318" r:id="rId61"/>
    <p:sldId id="319" r:id="rId62"/>
    <p:sldId id="320" r:id="rId63"/>
    <p:sldId id="321" r:id="rId64"/>
    <p:sldId id="322" r:id="rId65"/>
    <p:sldId id="323" r:id="rId66"/>
    <p:sldId id="32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7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52" autoAdjust="0"/>
  </p:normalViewPr>
  <p:slideViewPr>
    <p:cSldViewPr snapToGrid="0">
      <p:cViewPr varScale="1">
        <p:scale>
          <a:sx n="109" d="100"/>
          <a:sy n="109" d="100"/>
        </p:scale>
        <p:origin x="216" y="256"/>
      </p:cViewPr>
      <p:guideLst/>
    </p:cSldViewPr>
  </p:slideViewPr>
  <p:outlineViewPr>
    <p:cViewPr>
      <p:scale>
        <a:sx n="33" d="100"/>
        <a:sy n="33" d="100"/>
      </p:scale>
      <p:origin x="0" y="-794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Lst>
  </p:outlineViewPr>
  <p:notesTextViewPr>
    <p:cViewPr>
      <p:scale>
        <a:sx n="1" d="1"/>
        <a:sy n="1" d="1"/>
      </p:scale>
      <p:origin x="0" y="0"/>
    </p:cViewPr>
  </p:notesTextViewPr>
  <p:notesViewPr>
    <p:cSldViewPr snapToGrid="0">
      <p:cViewPr varScale="1">
        <p:scale>
          <a:sx n="54" d="100"/>
          <a:sy n="54" d="100"/>
        </p:scale>
        <p:origin x="170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26" Type="http://schemas.openxmlformats.org/officeDocument/2006/relationships/slide" Target="slides/slide26.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5" Type="http://schemas.openxmlformats.org/officeDocument/2006/relationships/slide" Target="slides/slide5.xml"/><Relationship Id="rId61" Type="http://schemas.openxmlformats.org/officeDocument/2006/relationships/slide" Target="slides/slide61.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9D080-5378-453E-9261-A463E4C2A64B}"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F5CE068B-6CF8-4461-8B1B-2D2B20F98A0C}">
      <dgm:prSet phldrT="[Text]" phldr="0"/>
      <dgm:spPr/>
      <dgm:t>
        <a:bodyPr/>
        <a:lstStyle/>
        <a:p>
          <a:pPr>
            <a:defRPr b="1"/>
          </a:pPr>
          <a:r>
            <a:rPr lang="en-US" b="1" dirty="0">
              <a:solidFill>
                <a:schemeClr val="tx1"/>
              </a:solidFill>
              <a:latin typeface="Arial"/>
              <a:cs typeface="Arial"/>
            </a:rPr>
            <a:t> 1 pm </a:t>
          </a:r>
        </a:p>
      </dgm:t>
    </dgm:pt>
    <dgm:pt modelId="{50898840-FE15-497A-99C2-CC18DE248461}" type="parTrans" cxnId="{2A072FD4-2B2F-424F-A79F-B45C14327662}">
      <dgm:prSet/>
      <dgm:spPr/>
      <dgm:t>
        <a:bodyPr/>
        <a:lstStyle/>
        <a:p>
          <a:endParaRPr lang="en-US"/>
        </a:p>
      </dgm:t>
    </dgm:pt>
    <dgm:pt modelId="{A87DAAA4-8B7F-4352-A2F5-352830DF05F2}" type="sibTrans" cxnId="{2A072FD4-2B2F-424F-A79F-B45C14327662}">
      <dgm:prSet/>
      <dgm:spPr/>
      <dgm:t>
        <a:bodyPr/>
        <a:lstStyle/>
        <a:p>
          <a:endParaRPr lang="en-US"/>
        </a:p>
      </dgm:t>
    </dgm:pt>
    <dgm:pt modelId="{97E7805A-1B5E-49DB-AA2C-38E70E542EB3}">
      <dgm:prSet phldrT="[Text]" phldr="0"/>
      <dgm:spPr/>
      <dgm:t>
        <a:bodyPr/>
        <a:lstStyle/>
        <a:p>
          <a:r>
            <a:rPr lang="en-US" b="1" dirty="0">
              <a:solidFill>
                <a:schemeClr val="tx1"/>
              </a:solidFill>
              <a:latin typeface="Arial"/>
              <a:cs typeface="Arial"/>
            </a:rPr>
            <a:t>Local Grocery Store</a:t>
          </a:r>
        </a:p>
      </dgm:t>
    </dgm:pt>
    <dgm:pt modelId="{97B8D424-FC8E-4245-87E1-6E72356D458B}" type="parTrans" cxnId="{1AF2B2AA-87FB-4ADB-953D-2F26FF3840AA}">
      <dgm:prSet/>
      <dgm:spPr/>
      <dgm:t>
        <a:bodyPr/>
        <a:lstStyle/>
        <a:p>
          <a:endParaRPr lang="en-US"/>
        </a:p>
      </dgm:t>
    </dgm:pt>
    <dgm:pt modelId="{EC0599CB-7FF3-4D8E-A7ED-A767A520DAE1}" type="sibTrans" cxnId="{1AF2B2AA-87FB-4ADB-953D-2F26FF3840AA}">
      <dgm:prSet/>
      <dgm:spPr/>
      <dgm:t>
        <a:bodyPr/>
        <a:lstStyle/>
        <a:p>
          <a:endParaRPr lang="en-US"/>
        </a:p>
      </dgm:t>
    </dgm:pt>
    <dgm:pt modelId="{51103D30-BFF8-4E14-8276-2150EBE2CAC6}">
      <dgm:prSet phldrT="[Text]" phldr="0"/>
      <dgm:spPr/>
      <dgm:t>
        <a:bodyPr/>
        <a:lstStyle/>
        <a:p>
          <a:pPr>
            <a:defRPr b="1"/>
          </a:pPr>
          <a:r>
            <a:rPr lang="en-US" b="1" dirty="0">
              <a:solidFill>
                <a:schemeClr val="tx1"/>
              </a:solidFill>
              <a:latin typeface="Arial"/>
              <a:cs typeface="Arial"/>
            </a:rPr>
            <a:t> 1:20 pm </a:t>
          </a:r>
        </a:p>
      </dgm:t>
    </dgm:pt>
    <dgm:pt modelId="{B44B3CF9-2E46-4FCD-8D9E-029878057857}" type="parTrans" cxnId="{FD21673A-AB71-4695-B69B-0D69DEC16A8C}">
      <dgm:prSet/>
      <dgm:spPr/>
      <dgm:t>
        <a:bodyPr/>
        <a:lstStyle/>
        <a:p>
          <a:endParaRPr lang="en-US"/>
        </a:p>
      </dgm:t>
    </dgm:pt>
    <dgm:pt modelId="{B26F0E96-8849-4AB8-9B06-02BB979BA707}" type="sibTrans" cxnId="{FD21673A-AB71-4695-B69B-0D69DEC16A8C}">
      <dgm:prSet/>
      <dgm:spPr/>
      <dgm:t>
        <a:bodyPr/>
        <a:lstStyle/>
        <a:p>
          <a:endParaRPr lang="en-US"/>
        </a:p>
      </dgm:t>
    </dgm:pt>
    <dgm:pt modelId="{B5318521-B77A-41FA-BBB6-3C6F4C029DA1}">
      <dgm:prSet phldrT="[Text]" phldr="0"/>
      <dgm:spPr/>
      <dgm:t>
        <a:bodyPr/>
        <a:lstStyle/>
        <a:p>
          <a:r>
            <a:rPr lang="en-US" b="1" dirty="0">
              <a:solidFill>
                <a:schemeClr val="tx1"/>
              </a:solidFill>
              <a:latin typeface="Arial"/>
              <a:cs typeface="Arial"/>
            </a:rPr>
            <a:t>Bakery</a:t>
          </a:r>
        </a:p>
      </dgm:t>
    </dgm:pt>
    <dgm:pt modelId="{46F3A38A-2362-4AAC-932F-2465C3699976}" type="parTrans" cxnId="{1D3B4D88-4AD0-4642-9ECD-837134CCBB51}">
      <dgm:prSet/>
      <dgm:spPr/>
      <dgm:t>
        <a:bodyPr/>
        <a:lstStyle/>
        <a:p>
          <a:endParaRPr lang="en-US"/>
        </a:p>
      </dgm:t>
    </dgm:pt>
    <dgm:pt modelId="{1754927D-3A4A-4C8A-950D-F88DA77289C2}" type="sibTrans" cxnId="{1D3B4D88-4AD0-4642-9ECD-837134CCBB51}">
      <dgm:prSet/>
      <dgm:spPr/>
      <dgm:t>
        <a:bodyPr/>
        <a:lstStyle/>
        <a:p>
          <a:endParaRPr lang="en-US"/>
        </a:p>
      </dgm:t>
    </dgm:pt>
    <dgm:pt modelId="{AD426C44-A52C-42BA-8390-25BF4329A17C}">
      <dgm:prSet phldrT="[Text]" phldr="0"/>
      <dgm:spPr/>
      <dgm:t>
        <a:bodyPr/>
        <a:lstStyle/>
        <a:p>
          <a:pPr>
            <a:defRPr b="1"/>
          </a:pPr>
          <a:r>
            <a:rPr lang="en-US" b="1" dirty="0">
              <a:solidFill>
                <a:schemeClr val="tx1"/>
              </a:solidFill>
              <a:latin typeface="Arial"/>
              <a:cs typeface="Arial"/>
            </a:rPr>
            <a:t> 1:40 pm </a:t>
          </a:r>
        </a:p>
      </dgm:t>
    </dgm:pt>
    <dgm:pt modelId="{F16A229F-F151-4064-857C-DE40D6ACFB38}" type="parTrans" cxnId="{F82EA63C-01D9-4F42-82C2-BF847DBC0118}">
      <dgm:prSet/>
      <dgm:spPr/>
      <dgm:t>
        <a:bodyPr/>
        <a:lstStyle/>
        <a:p>
          <a:endParaRPr lang="en-US"/>
        </a:p>
      </dgm:t>
    </dgm:pt>
    <dgm:pt modelId="{2E79F7D1-97C1-43D5-A741-55663EB21D07}" type="sibTrans" cxnId="{F82EA63C-01D9-4F42-82C2-BF847DBC0118}">
      <dgm:prSet/>
      <dgm:spPr/>
      <dgm:t>
        <a:bodyPr/>
        <a:lstStyle/>
        <a:p>
          <a:endParaRPr lang="en-US"/>
        </a:p>
      </dgm:t>
    </dgm:pt>
    <dgm:pt modelId="{6FC666A6-6CC3-4BE5-BC03-0F8E02D2FDDF}">
      <dgm:prSet phldr="0"/>
      <dgm:spPr/>
      <dgm:t>
        <a:bodyPr/>
        <a:lstStyle/>
        <a:p>
          <a:r>
            <a:rPr lang="en-US" b="1" dirty="0">
              <a:solidFill>
                <a:schemeClr val="tx1"/>
              </a:solidFill>
              <a:latin typeface="Arial"/>
              <a:cs typeface="Arial"/>
            </a:rPr>
            <a:t>Party Ended</a:t>
          </a:r>
        </a:p>
      </dgm:t>
    </dgm:pt>
    <dgm:pt modelId="{466E2181-2007-467D-9ECB-3D159A1322AA}" type="parTrans" cxnId="{6664BE79-0A27-49B1-A13E-694CEB3547DE}">
      <dgm:prSet/>
      <dgm:spPr/>
      <dgm:t>
        <a:bodyPr/>
        <a:lstStyle/>
        <a:p>
          <a:endParaRPr lang="en-US"/>
        </a:p>
      </dgm:t>
    </dgm:pt>
    <dgm:pt modelId="{E1151E0B-AA77-4401-99B6-39BE60648B98}" type="sibTrans" cxnId="{6664BE79-0A27-49B1-A13E-694CEB3547DE}">
      <dgm:prSet/>
      <dgm:spPr/>
      <dgm:t>
        <a:bodyPr/>
        <a:lstStyle/>
        <a:p>
          <a:endParaRPr lang="en-US"/>
        </a:p>
      </dgm:t>
    </dgm:pt>
    <dgm:pt modelId="{C5659B74-CF17-43A4-9B6C-943647F0FC8A}">
      <dgm:prSet phldr="0"/>
      <dgm:spPr/>
      <dgm:t>
        <a:bodyPr/>
        <a:lstStyle/>
        <a:p>
          <a:pPr>
            <a:defRPr b="1"/>
          </a:pPr>
          <a:r>
            <a:rPr lang="en-US" b="1" dirty="0">
              <a:solidFill>
                <a:schemeClr val="tx1"/>
              </a:solidFill>
              <a:latin typeface="Arial"/>
              <a:cs typeface="Arial"/>
            </a:rPr>
            <a:t> 2 pm </a:t>
          </a:r>
        </a:p>
      </dgm:t>
    </dgm:pt>
    <dgm:pt modelId="{42CE1D92-C6E9-433B-8E18-E7E91069E22F}" type="parTrans" cxnId="{3C2C00B0-668E-4C75-B94B-5B96DEBA45BE}">
      <dgm:prSet/>
      <dgm:spPr/>
      <dgm:t>
        <a:bodyPr/>
        <a:lstStyle/>
        <a:p>
          <a:endParaRPr lang="en-US"/>
        </a:p>
      </dgm:t>
    </dgm:pt>
    <dgm:pt modelId="{19440DB7-646C-4B5F-80C3-8AD9D469E987}" type="sibTrans" cxnId="{3C2C00B0-668E-4C75-B94B-5B96DEBA45BE}">
      <dgm:prSet/>
      <dgm:spPr/>
      <dgm:t>
        <a:bodyPr/>
        <a:lstStyle/>
        <a:p>
          <a:endParaRPr lang="en-US"/>
        </a:p>
      </dgm:t>
    </dgm:pt>
    <dgm:pt modelId="{E27DB497-310F-4FA1-964E-12DE18BB881C}">
      <dgm:prSet phldr="0"/>
      <dgm:spPr/>
      <dgm:t>
        <a:bodyPr/>
        <a:lstStyle/>
        <a:p>
          <a:pPr>
            <a:defRPr b="1"/>
          </a:pPr>
          <a:r>
            <a:rPr lang="en-US" b="1" dirty="0">
              <a:solidFill>
                <a:schemeClr val="tx1"/>
              </a:solidFill>
              <a:latin typeface="Arial"/>
              <a:cs typeface="Arial"/>
            </a:rPr>
            <a:t> 5 pm </a:t>
          </a:r>
        </a:p>
      </dgm:t>
    </dgm:pt>
    <dgm:pt modelId="{9154EFB5-BA6A-4BE0-B5C3-9BDA56C477B1}" type="parTrans" cxnId="{14C0ED9C-B527-43D1-BEF5-5AEF4AE70C9A}">
      <dgm:prSet/>
      <dgm:spPr/>
      <dgm:t>
        <a:bodyPr/>
        <a:lstStyle/>
        <a:p>
          <a:endParaRPr lang="en-US"/>
        </a:p>
      </dgm:t>
    </dgm:pt>
    <dgm:pt modelId="{AAC86BFA-556A-42C5-A5DB-958E5B6B3F14}" type="sibTrans" cxnId="{14C0ED9C-B527-43D1-BEF5-5AEF4AE70C9A}">
      <dgm:prSet/>
      <dgm:spPr/>
      <dgm:t>
        <a:bodyPr/>
        <a:lstStyle/>
        <a:p>
          <a:endParaRPr lang="en-US"/>
        </a:p>
      </dgm:t>
    </dgm:pt>
    <dgm:pt modelId="{6636BF6C-80B1-4770-A8D3-62D67959B826}">
      <dgm:prSet phldr="0"/>
      <dgm:spPr/>
      <dgm:t>
        <a:bodyPr/>
        <a:lstStyle/>
        <a:p>
          <a:r>
            <a:rPr lang="en-US" b="1" dirty="0">
              <a:solidFill>
                <a:schemeClr val="tx1"/>
              </a:solidFill>
              <a:latin typeface="Arial"/>
              <a:cs typeface="Arial"/>
            </a:rPr>
            <a:t>Brad's Stateline Chicken Restaurant</a:t>
          </a:r>
        </a:p>
      </dgm:t>
    </dgm:pt>
    <dgm:pt modelId="{C5FE9954-FDC0-47C0-A168-390F3C33E058}" type="parTrans" cxnId="{95ED5F3E-DFB4-4DF1-860D-5B736CDCF41D}">
      <dgm:prSet/>
      <dgm:spPr/>
      <dgm:t>
        <a:bodyPr/>
        <a:lstStyle/>
        <a:p>
          <a:endParaRPr lang="en-US"/>
        </a:p>
      </dgm:t>
    </dgm:pt>
    <dgm:pt modelId="{74E31A95-E307-4387-83BF-FFB1943B31B2}" type="sibTrans" cxnId="{95ED5F3E-DFB4-4DF1-860D-5B736CDCF41D}">
      <dgm:prSet/>
      <dgm:spPr/>
      <dgm:t>
        <a:bodyPr/>
        <a:lstStyle/>
        <a:p>
          <a:endParaRPr lang="en-US"/>
        </a:p>
      </dgm:t>
    </dgm:pt>
    <dgm:pt modelId="{E0484439-1D8A-4C43-A093-2E60BDF91A27}">
      <dgm:prSet phldr="0"/>
      <dgm:spPr/>
      <dgm:t>
        <a:bodyPr/>
        <a:lstStyle/>
        <a:p>
          <a:r>
            <a:rPr lang="en-US" b="1" dirty="0">
              <a:solidFill>
                <a:schemeClr val="tx1"/>
              </a:solidFill>
              <a:latin typeface="Arial"/>
              <a:cs typeface="Arial"/>
            </a:rPr>
            <a:t>Host Arrived Home</a:t>
          </a:r>
        </a:p>
      </dgm:t>
    </dgm:pt>
    <dgm:pt modelId="{FA968529-EF8B-4E2B-8CE9-B6D27BD0E8D2}" type="parTrans" cxnId="{2D81B22C-BF09-43CD-BCCA-140E69730F8A}">
      <dgm:prSet/>
      <dgm:spPr/>
      <dgm:t>
        <a:bodyPr/>
        <a:lstStyle/>
        <a:p>
          <a:endParaRPr lang="en-US"/>
        </a:p>
      </dgm:t>
    </dgm:pt>
    <dgm:pt modelId="{17D1A2B6-4E47-4C1D-AEF6-4E22C596F3AF}" type="sibTrans" cxnId="{2D81B22C-BF09-43CD-BCCA-140E69730F8A}">
      <dgm:prSet/>
      <dgm:spPr/>
      <dgm:t>
        <a:bodyPr/>
        <a:lstStyle/>
        <a:p>
          <a:endParaRPr lang="en-US"/>
        </a:p>
      </dgm:t>
    </dgm:pt>
    <dgm:pt modelId="{6235AF44-83DA-48C8-9F2B-802C83FB340C}">
      <dgm:prSet phldr="0"/>
      <dgm:spPr/>
      <dgm:t>
        <a:bodyPr/>
        <a:lstStyle/>
        <a:p>
          <a:pPr>
            <a:defRPr b="1"/>
          </a:pPr>
          <a:r>
            <a:rPr lang="en-US" b="1" dirty="0">
              <a:solidFill>
                <a:schemeClr val="tx1"/>
              </a:solidFill>
              <a:latin typeface="Arial"/>
              <a:cs typeface="Arial"/>
            </a:rPr>
            <a:t> 6-8 pm </a:t>
          </a:r>
        </a:p>
      </dgm:t>
    </dgm:pt>
    <dgm:pt modelId="{80B8CE49-5A32-41B3-A10E-EC31B0D6167E}" type="parTrans" cxnId="{052AAF86-B4E2-4AF3-B97C-B46C91C429AB}">
      <dgm:prSet/>
      <dgm:spPr/>
      <dgm:t>
        <a:bodyPr/>
        <a:lstStyle/>
        <a:p>
          <a:endParaRPr lang="en-US"/>
        </a:p>
      </dgm:t>
    </dgm:pt>
    <dgm:pt modelId="{94FE4CF3-CE17-498C-81A8-C17C57393800}" type="sibTrans" cxnId="{052AAF86-B4E2-4AF3-B97C-B46C91C429AB}">
      <dgm:prSet/>
      <dgm:spPr/>
      <dgm:t>
        <a:bodyPr/>
        <a:lstStyle/>
        <a:p>
          <a:endParaRPr lang="en-US"/>
        </a:p>
      </dgm:t>
    </dgm:pt>
    <dgm:pt modelId="{F6DC1B36-4066-4DF9-BF9D-DE6FFA0206F4}">
      <dgm:prSet phldr="0"/>
      <dgm:spPr/>
      <dgm:t>
        <a:bodyPr/>
        <a:lstStyle/>
        <a:p>
          <a:pPr>
            <a:defRPr b="1"/>
          </a:pPr>
          <a:r>
            <a:rPr lang="en-US" b="1" dirty="0">
              <a:solidFill>
                <a:schemeClr val="tx1"/>
              </a:solidFill>
              <a:latin typeface="Arial"/>
              <a:cs typeface="Arial"/>
            </a:rPr>
            <a:t> 8:30 pm </a:t>
          </a:r>
        </a:p>
      </dgm:t>
    </dgm:pt>
    <dgm:pt modelId="{FF0BA9DF-9819-4B4F-9CDB-03DA74C9ECAA}" type="parTrans" cxnId="{E3AA6FF3-66D4-45F0-BECB-90F0AB4D2CD7}">
      <dgm:prSet/>
      <dgm:spPr/>
      <dgm:t>
        <a:bodyPr/>
        <a:lstStyle/>
        <a:p>
          <a:endParaRPr lang="en-US"/>
        </a:p>
      </dgm:t>
    </dgm:pt>
    <dgm:pt modelId="{03502923-740F-4986-917F-1EB93F770B7A}" type="sibTrans" cxnId="{E3AA6FF3-66D4-45F0-BECB-90F0AB4D2CD7}">
      <dgm:prSet/>
      <dgm:spPr/>
      <dgm:t>
        <a:bodyPr/>
        <a:lstStyle/>
        <a:p>
          <a:endParaRPr lang="en-US"/>
        </a:p>
      </dgm:t>
    </dgm:pt>
    <dgm:pt modelId="{51BC227E-DE71-4BD9-A35C-C21A20307D66}">
      <dgm:prSet phldr="0"/>
      <dgm:spPr/>
      <dgm:t>
        <a:bodyPr/>
        <a:lstStyle/>
        <a:p>
          <a:pPr>
            <a:defRPr b="1"/>
          </a:pPr>
          <a:r>
            <a:rPr lang="en-US" b="1" dirty="0">
              <a:solidFill>
                <a:schemeClr val="tx1"/>
              </a:solidFill>
              <a:latin typeface="Arial"/>
              <a:cs typeface="Arial"/>
            </a:rPr>
            <a:t> 11 pm </a:t>
          </a:r>
        </a:p>
      </dgm:t>
    </dgm:pt>
    <dgm:pt modelId="{18FA0635-6885-4C35-B72B-43364E2169ED}" type="parTrans" cxnId="{12091263-1010-4D83-82C7-99496D69EF8A}">
      <dgm:prSet/>
      <dgm:spPr/>
      <dgm:t>
        <a:bodyPr/>
        <a:lstStyle/>
        <a:p>
          <a:endParaRPr lang="en-US"/>
        </a:p>
      </dgm:t>
    </dgm:pt>
    <dgm:pt modelId="{5D034254-701E-494F-8359-34CB56BD0558}" type="sibTrans" cxnId="{12091263-1010-4D83-82C7-99496D69EF8A}">
      <dgm:prSet/>
      <dgm:spPr/>
      <dgm:t>
        <a:bodyPr/>
        <a:lstStyle/>
        <a:p>
          <a:endParaRPr lang="en-US"/>
        </a:p>
      </dgm:t>
    </dgm:pt>
    <dgm:pt modelId="{1C4463A8-852F-45B5-B354-DE81DA90EAA8}">
      <dgm:prSet phldr="0"/>
      <dgm:spPr/>
      <dgm:t>
        <a:bodyPr/>
        <a:lstStyle/>
        <a:p>
          <a:r>
            <a:rPr lang="en-US" b="1" dirty="0">
              <a:solidFill>
                <a:schemeClr val="tx1"/>
              </a:solidFill>
              <a:latin typeface="Arial"/>
              <a:cs typeface="Arial"/>
            </a:rPr>
            <a:t>Cake Served </a:t>
          </a:r>
        </a:p>
      </dgm:t>
    </dgm:pt>
    <dgm:pt modelId="{73045DEE-37F5-4760-829D-0B5CA5602416}" type="parTrans" cxnId="{3FCF7C12-EB40-4186-929D-BD8B43F9E34D}">
      <dgm:prSet/>
      <dgm:spPr/>
      <dgm:t>
        <a:bodyPr/>
        <a:lstStyle/>
        <a:p>
          <a:endParaRPr lang="en-US"/>
        </a:p>
      </dgm:t>
    </dgm:pt>
    <dgm:pt modelId="{59EDA56D-BD04-465C-A499-009A3503EC20}" type="sibTrans" cxnId="{3FCF7C12-EB40-4186-929D-BD8B43F9E34D}">
      <dgm:prSet/>
      <dgm:spPr/>
      <dgm:t>
        <a:bodyPr/>
        <a:lstStyle/>
        <a:p>
          <a:endParaRPr lang="en-US"/>
        </a:p>
      </dgm:t>
    </dgm:pt>
    <dgm:pt modelId="{964D0D4F-1773-4492-9CF5-B16501DACEF5}">
      <dgm:prSet phldr="0"/>
      <dgm:spPr/>
      <dgm:t>
        <a:bodyPr/>
        <a:lstStyle/>
        <a:p>
          <a:r>
            <a:rPr lang="en-US" b="1" dirty="0">
              <a:solidFill>
                <a:schemeClr val="tx1"/>
              </a:solidFill>
              <a:latin typeface="Arial"/>
              <a:cs typeface="Arial"/>
            </a:rPr>
            <a:t>Food Consumed </a:t>
          </a:r>
        </a:p>
      </dgm:t>
    </dgm:pt>
    <dgm:pt modelId="{901C1D6D-9B94-480F-8A0E-DE8EE24003A8}" type="parTrans" cxnId="{D27F723F-38D8-479B-BD7D-EB34635659AD}">
      <dgm:prSet/>
      <dgm:spPr/>
      <dgm:t>
        <a:bodyPr/>
        <a:lstStyle/>
        <a:p>
          <a:endParaRPr lang="en-US"/>
        </a:p>
      </dgm:t>
    </dgm:pt>
    <dgm:pt modelId="{86780DAF-5C3D-45DD-9C9E-39154B6526E4}" type="sibTrans" cxnId="{D27F723F-38D8-479B-BD7D-EB34635659AD}">
      <dgm:prSet/>
      <dgm:spPr/>
      <dgm:t>
        <a:bodyPr/>
        <a:lstStyle/>
        <a:p>
          <a:endParaRPr lang="en-US"/>
        </a:p>
      </dgm:t>
    </dgm:pt>
    <dgm:pt modelId="{5AADAF86-827F-4D5F-83BC-80664770D0E2}">
      <dgm:prSet phldr="0"/>
      <dgm:spPr/>
      <dgm:t>
        <a:bodyPr/>
        <a:lstStyle/>
        <a:p>
          <a:r>
            <a:rPr lang="en-US" b="1" dirty="0">
              <a:solidFill>
                <a:schemeClr val="tx1"/>
              </a:solidFill>
              <a:latin typeface="Arial"/>
              <a:cs typeface="Arial"/>
            </a:rPr>
            <a:t>Party Started</a:t>
          </a:r>
        </a:p>
      </dgm:t>
    </dgm:pt>
    <dgm:pt modelId="{94103392-8F1D-4AEE-BC26-76B97BE70E10}" type="parTrans" cxnId="{B461CEC1-8BC4-4794-91A6-78E495E87BCE}">
      <dgm:prSet/>
      <dgm:spPr/>
      <dgm:t>
        <a:bodyPr/>
        <a:lstStyle/>
        <a:p>
          <a:endParaRPr lang="en-US"/>
        </a:p>
      </dgm:t>
    </dgm:pt>
    <dgm:pt modelId="{D8F946E8-DA42-45D6-8C25-74B062A970DD}" type="sibTrans" cxnId="{B461CEC1-8BC4-4794-91A6-78E495E87BCE}">
      <dgm:prSet/>
      <dgm:spPr/>
      <dgm:t>
        <a:bodyPr/>
        <a:lstStyle/>
        <a:p>
          <a:endParaRPr lang="en-US"/>
        </a:p>
      </dgm:t>
    </dgm:pt>
    <dgm:pt modelId="{C112C912-8766-4244-AD74-7D9D0C944311}" type="pres">
      <dgm:prSet presAssocID="{49D9D080-5378-453E-9261-A463E4C2A64B}" presName="root" presStyleCnt="0">
        <dgm:presLayoutVars>
          <dgm:chMax/>
          <dgm:chPref/>
          <dgm:animLvl val="lvl"/>
        </dgm:presLayoutVars>
      </dgm:prSet>
      <dgm:spPr/>
    </dgm:pt>
    <dgm:pt modelId="{DAAA3320-33A9-4A7A-84E4-A3C3A3B89791}" type="pres">
      <dgm:prSet presAssocID="{49D9D080-5378-453E-9261-A463E4C2A64B}"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397B4201-5B80-48F4-AD7E-A239C689B794}" type="pres">
      <dgm:prSet presAssocID="{49D9D080-5378-453E-9261-A463E4C2A64B}" presName="nodes" presStyleCnt="0">
        <dgm:presLayoutVars>
          <dgm:chMax/>
          <dgm:chPref/>
          <dgm:animLvl val="lvl"/>
        </dgm:presLayoutVars>
      </dgm:prSet>
      <dgm:spPr/>
    </dgm:pt>
    <dgm:pt modelId="{C1504533-5C05-4899-9C80-5074FE425E41}" type="pres">
      <dgm:prSet presAssocID="{F5CE068B-6CF8-4461-8B1B-2D2B20F98A0C}" presName="composite" presStyleCnt="0"/>
      <dgm:spPr/>
    </dgm:pt>
    <dgm:pt modelId="{A8782603-5D7B-4591-8A4F-BB107CB9ADDB}" type="pres">
      <dgm:prSet presAssocID="{F5CE068B-6CF8-4461-8B1B-2D2B20F98A0C}" presName="L1TextContainer" presStyleLbl="revTx" presStyleIdx="0" presStyleCnt="8">
        <dgm:presLayoutVars>
          <dgm:chMax val="1"/>
          <dgm:chPref val="1"/>
          <dgm:bulletEnabled val="1"/>
        </dgm:presLayoutVars>
      </dgm:prSet>
      <dgm:spPr/>
    </dgm:pt>
    <dgm:pt modelId="{8B70862D-5657-4DB9-B002-7CA6997B5D24}" type="pres">
      <dgm:prSet presAssocID="{F5CE068B-6CF8-4461-8B1B-2D2B20F98A0C}" presName="L2TextContainerWrapper" presStyleCnt="0">
        <dgm:presLayoutVars>
          <dgm:chMax val="0"/>
          <dgm:chPref val="0"/>
          <dgm:bulletEnabled val="1"/>
        </dgm:presLayoutVars>
      </dgm:prSet>
      <dgm:spPr/>
    </dgm:pt>
    <dgm:pt modelId="{833C25E9-6BC0-4BF2-B365-590E3F67D3FF}" type="pres">
      <dgm:prSet presAssocID="{F5CE068B-6CF8-4461-8B1B-2D2B20F98A0C}" presName="L2TextContainer" presStyleLbl="bgAcc1" presStyleIdx="0" presStyleCnt="8"/>
      <dgm:spPr/>
    </dgm:pt>
    <dgm:pt modelId="{A15BA9C4-BFBD-46D3-AFFA-179F35130501}" type="pres">
      <dgm:prSet presAssocID="{F5CE068B-6CF8-4461-8B1B-2D2B20F98A0C}" presName="FlexibleEmptyPlaceHolder" presStyleCnt="0"/>
      <dgm:spPr/>
    </dgm:pt>
    <dgm:pt modelId="{BD306EF0-8E18-4B7C-9D9E-8175211DF6E7}" type="pres">
      <dgm:prSet presAssocID="{F5CE068B-6CF8-4461-8B1B-2D2B20F98A0C}" presName="ConnectLine" presStyleLbl="sibTrans1D1" presStyleIdx="0" presStyleCnt="8"/>
      <dgm:spPr>
        <a:noFill/>
        <a:ln w="6350" cap="flat" cmpd="sng" algn="ctr">
          <a:solidFill>
            <a:schemeClr val="accent1">
              <a:hueOff val="0"/>
              <a:satOff val="0"/>
              <a:lumOff val="0"/>
              <a:alphaOff val="0"/>
            </a:schemeClr>
          </a:solidFill>
          <a:prstDash val="dash"/>
          <a:miter lim="800000"/>
        </a:ln>
        <a:effectLst/>
      </dgm:spPr>
    </dgm:pt>
    <dgm:pt modelId="{80771FDE-69ED-4AED-88ED-81FE7345575D}" type="pres">
      <dgm:prSet presAssocID="{F5CE068B-6CF8-4461-8B1B-2D2B20F98A0C}" presName="ConnectorPoint" presStyleLbl="alignNode1" presStyleIdx="0" presStyleCnt="8"/>
      <dgm:spPr/>
    </dgm:pt>
    <dgm:pt modelId="{1DEB1122-9FA4-4FBE-AA6B-203281B51CCE}" type="pres">
      <dgm:prSet presAssocID="{F5CE068B-6CF8-4461-8B1B-2D2B20F98A0C}" presName="EmptyPlaceHolder" presStyleCnt="0"/>
      <dgm:spPr/>
    </dgm:pt>
    <dgm:pt modelId="{C6902913-63C4-4B36-8796-0538FB337D8C}" type="pres">
      <dgm:prSet presAssocID="{A87DAAA4-8B7F-4352-A2F5-352830DF05F2}" presName="spaceBetweenRectangles" presStyleCnt="0"/>
      <dgm:spPr/>
    </dgm:pt>
    <dgm:pt modelId="{5D5C0E4E-777B-4B03-9522-DC450E62F614}" type="pres">
      <dgm:prSet presAssocID="{51103D30-BFF8-4E14-8276-2150EBE2CAC6}" presName="composite" presStyleCnt="0"/>
      <dgm:spPr/>
    </dgm:pt>
    <dgm:pt modelId="{899FC21F-3B3C-4945-AFF0-B48A410D5E66}" type="pres">
      <dgm:prSet presAssocID="{51103D30-BFF8-4E14-8276-2150EBE2CAC6}" presName="L1TextContainer" presStyleLbl="revTx" presStyleIdx="1" presStyleCnt="8">
        <dgm:presLayoutVars>
          <dgm:chMax val="1"/>
          <dgm:chPref val="1"/>
          <dgm:bulletEnabled val="1"/>
        </dgm:presLayoutVars>
      </dgm:prSet>
      <dgm:spPr/>
    </dgm:pt>
    <dgm:pt modelId="{C95863B9-9CCD-4B05-9A0D-41752B4239BD}" type="pres">
      <dgm:prSet presAssocID="{51103D30-BFF8-4E14-8276-2150EBE2CAC6}" presName="L2TextContainerWrapper" presStyleCnt="0">
        <dgm:presLayoutVars>
          <dgm:chMax val="0"/>
          <dgm:chPref val="0"/>
          <dgm:bulletEnabled val="1"/>
        </dgm:presLayoutVars>
      </dgm:prSet>
      <dgm:spPr/>
    </dgm:pt>
    <dgm:pt modelId="{6B6F4CC8-F5D5-4F4A-9C14-B6F8235629E4}" type="pres">
      <dgm:prSet presAssocID="{51103D30-BFF8-4E14-8276-2150EBE2CAC6}" presName="L2TextContainer" presStyleLbl="bgAcc1" presStyleIdx="1" presStyleCnt="8"/>
      <dgm:spPr/>
    </dgm:pt>
    <dgm:pt modelId="{2F761135-9986-4E3A-ABCE-D29BF864197E}" type="pres">
      <dgm:prSet presAssocID="{51103D30-BFF8-4E14-8276-2150EBE2CAC6}" presName="FlexibleEmptyPlaceHolder" presStyleCnt="0"/>
      <dgm:spPr/>
    </dgm:pt>
    <dgm:pt modelId="{00871A58-7DEC-44AA-B4FB-74C918F28962}" type="pres">
      <dgm:prSet presAssocID="{51103D30-BFF8-4E14-8276-2150EBE2CAC6}" presName="ConnectLine" presStyleLbl="sibTrans1D1" presStyleIdx="1" presStyleCnt="8"/>
      <dgm:spPr>
        <a:noFill/>
        <a:ln w="6350" cap="flat" cmpd="sng" algn="ctr">
          <a:solidFill>
            <a:schemeClr val="accent1">
              <a:hueOff val="0"/>
              <a:satOff val="0"/>
              <a:lumOff val="0"/>
              <a:alphaOff val="0"/>
            </a:schemeClr>
          </a:solidFill>
          <a:prstDash val="dash"/>
          <a:miter lim="800000"/>
        </a:ln>
        <a:effectLst/>
      </dgm:spPr>
    </dgm:pt>
    <dgm:pt modelId="{805BBC85-5CDA-413E-A3AB-E2F582DB5D26}" type="pres">
      <dgm:prSet presAssocID="{51103D30-BFF8-4E14-8276-2150EBE2CAC6}" presName="ConnectorPoint" presStyleLbl="alignNode1" presStyleIdx="1" presStyleCnt="8"/>
      <dgm:spPr/>
    </dgm:pt>
    <dgm:pt modelId="{790C212F-AD81-410F-A4D2-BB21687F10B7}" type="pres">
      <dgm:prSet presAssocID="{51103D30-BFF8-4E14-8276-2150EBE2CAC6}" presName="EmptyPlaceHolder" presStyleCnt="0"/>
      <dgm:spPr/>
    </dgm:pt>
    <dgm:pt modelId="{30EC534A-44AB-4744-B60C-FB2E6EBD5482}" type="pres">
      <dgm:prSet presAssocID="{B26F0E96-8849-4AB8-9B06-02BB979BA707}" presName="spaceBetweenRectangles" presStyleCnt="0"/>
      <dgm:spPr/>
    </dgm:pt>
    <dgm:pt modelId="{0F4E7B63-5907-49D8-9BF2-986D0494E8DB}" type="pres">
      <dgm:prSet presAssocID="{AD426C44-A52C-42BA-8390-25BF4329A17C}" presName="composite" presStyleCnt="0"/>
      <dgm:spPr/>
    </dgm:pt>
    <dgm:pt modelId="{753AFE2C-4E6C-44E4-932E-8157365BBACD}" type="pres">
      <dgm:prSet presAssocID="{AD426C44-A52C-42BA-8390-25BF4329A17C}" presName="L1TextContainer" presStyleLbl="revTx" presStyleIdx="2" presStyleCnt="8">
        <dgm:presLayoutVars>
          <dgm:chMax val="1"/>
          <dgm:chPref val="1"/>
          <dgm:bulletEnabled val="1"/>
        </dgm:presLayoutVars>
      </dgm:prSet>
      <dgm:spPr/>
    </dgm:pt>
    <dgm:pt modelId="{AD1EACAB-CA3D-4FB8-8EB8-369873D51EFC}" type="pres">
      <dgm:prSet presAssocID="{AD426C44-A52C-42BA-8390-25BF4329A17C}" presName="L2TextContainerWrapper" presStyleCnt="0">
        <dgm:presLayoutVars>
          <dgm:chMax val="0"/>
          <dgm:chPref val="0"/>
          <dgm:bulletEnabled val="1"/>
        </dgm:presLayoutVars>
      </dgm:prSet>
      <dgm:spPr/>
    </dgm:pt>
    <dgm:pt modelId="{94CB6707-227B-42E4-9AB3-1D0DB0557F60}" type="pres">
      <dgm:prSet presAssocID="{AD426C44-A52C-42BA-8390-25BF4329A17C}" presName="L2TextContainer" presStyleLbl="bgAcc1" presStyleIdx="2" presStyleCnt="8"/>
      <dgm:spPr/>
    </dgm:pt>
    <dgm:pt modelId="{EAA1418F-F9D9-4B7E-A8BC-E4E64BB9A2D5}" type="pres">
      <dgm:prSet presAssocID="{AD426C44-A52C-42BA-8390-25BF4329A17C}" presName="FlexibleEmptyPlaceHolder" presStyleCnt="0"/>
      <dgm:spPr/>
    </dgm:pt>
    <dgm:pt modelId="{7B1A353A-CB8E-4810-A293-A3C497C7D3ED}" type="pres">
      <dgm:prSet presAssocID="{AD426C44-A52C-42BA-8390-25BF4329A17C}" presName="ConnectLine" presStyleLbl="sibTrans1D1" presStyleIdx="2" presStyleCnt="8"/>
      <dgm:spPr>
        <a:noFill/>
        <a:ln w="6350" cap="flat" cmpd="sng" algn="ctr">
          <a:solidFill>
            <a:schemeClr val="accent1">
              <a:hueOff val="0"/>
              <a:satOff val="0"/>
              <a:lumOff val="0"/>
              <a:alphaOff val="0"/>
            </a:schemeClr>
          </a:solidFill>
          <a:prstDash val="dash"/>
          <a:miter lim="800000"/>
        </a:ln>
        <a:effectLst/>
      </dgm:spPr>
    </dgm:pt>
    <dgm:pt modelId="{5D1D9AFF-69B4-4D4E-988B-08CA4BD9F751}" type="pres">
      <dgm:prSet presAssocID="{AD426C44-A52C-42BA-8390-25BF4329A17C}" presName="ConnectorPoint" presStyleLbl="alignNode1" presStyleIdx="2" presStyleCnt="8"/>
      <dgm:spPr/>
    </dgm:pt>
    <dgm:pt modelId="{4BD8F932-68FD-4414-A59B-2F44DDB6061F}" type="pres">
      <dgm:prSet presAssocID="{AD426C44-A52C-42BA-8390-25BF4329A17C}" presName="EmptyPlaceHolder" presStyleCnt="0"/>
      <dgm:spPr/>
    </dgm:pt>
    <dgm:pt modelId="{E19BA742-714C-45B4-8355-B24916F8046C}" type="pres">
      <dgm:prSet presAssocID="{2E79F7D1-97C1-43D5-A741-55663EB21D07}" presName="spaceBetweenRectangles" presStyleCnt="0"/>
      <dgm:spPr/>
    </dgm:pt>
    <dgm:pt modelId="{21BE1AEB-F6BE-4B95-B5B8-752D698AAAFA}" type="pres">
      <dgm:prSet presAssocID="{C5659B74-CF17-43A4-9B6C-943647F0FC8A}" presName="composite" presStyleCnt="0"/>
      <dgm:spPr/>
    </dgm:pt>
    <dgm:pt modelId="{1FA48D10-9E0C-40CB-9676-F1AEB5E709B3}" type="pres">
      <dgm:prSet presAssocID="{C5659B74-CF17-43A4-9B6C-943647F0FC8A}" presName="L1TextContainer" presStyleLbl="revTx" presStyleIdx="3" presStyleCnt="8">
        <dgm:presLayoutVars>
          <dgm:chMax val="1"/>
          <dgm:chPref val="1"/>
          <dgm:bulletEnabled val="1"/>
        </dgm:presLayoutVars>
      </dgm:prSet>
      <dgm:spPr/>
    </dgm:pt>
    <dgm:pt modelId="{4364A889-FE8D-42C6-BC60-C5E08FF0B206}" type="pres">
      <dgm:prSet presAssocID="{C5659B74-CF17-43A4-9B6C-943647F0FC8A}" presName="L2TextContainerWrapper" presStyleCnt="0">
        <dgm:presLayoutVars>
          <dgm:chMax val="0"/>
          <dgm:chPref val="0"/>
          <dgm:bulletEnabled val="1"/>
        </dgm:presLayoutVars>
      </dgm:prSet>
      <dgm:spPr/>
    </dgm:pt>
    <dgm:pt modelId="{3422FEE2-6EAA-4A22-AA50-CCB5C8A4C48E}" type="pres">
      <dgm:prSet presAssocID="{C5659B74-CF17-43A4-9B6C-943647F0FC8A}" presName="L2TextContainer" presStyleLbl="bgAcc1" presStyleIdx="3" presStyleCnt="8"/>
      <dgm:spPr/>
    </dgm:pt>
    <dgm:pt modelId="{A9E68F23-B608-4415-B12E-5F97142704EF}" type="pres">
      <dgm:prSet presAssocID="{C5659B74-CF17-43A4-9B6C-943647F0FC8A}" presName="FlexibleEmptyPlaceHolder" presStyleCnt="0"/>
      <dgm:spPr/>
    </dgm:pt>
    <dgm:pt modelId="{F8B5BFFC-825C-4F55-B166-D88FE18C849B}" type="pres">
      <dgm:prSet presAssocID="{C5659B74-CF17-43A4-9B6C-943647F0FC8A}" presName="ConnectLine" presStyleLbl="sibTrans1D1" presStyleIdx="3" presStyleCnt="8"/>
      <dgm:spPr>
        <a:noFill/>
        <a:ln w="6350" cap="flat" cmpd="sng" algn="ctr">
          <a:solidFill>
            <a:schemeClr val="accent1">
              <a:hueOff val="0"/>
              <a:satOff val="0"/>
              <a:lumOff val="0"/>
              <a:alphaOff val="0"/>
            </a:schemeClr>
          </a:solidFill>
          <a:prstDash val="dash"/>
          <a:miter lim="800000"/>
        </a:ln>
        <a:effectLst/>
      </dgm:spPr>
    </dgm:pt>
    <dgm:pt modelId="{02C2A256-36F7-4B35-9C9E-B22F8BD3B6F5}" type="pres">
      <dgm:prSet presAssocID="{C5659B74-CF17-43A4-9B6C-943647F0FC8A}" presName="ConnectorPoint" presStyleLbl="alignNode1" presStyleIdx="3" presStyleCnt="8"/>
      <dgm:spPr/>
    </dgm:pt>
    <dgm:pt modelId="{0BBDDD96-2FB2-40AB-8449-BAB3785FF445}" type="pres">
      <dgm:prSet presAssocID="{C5659B74-CF17-43A4-9B6C-943647F0FC8A}" presName="EmptyPlaceHolder" presStyleCnt="0"/>
      <dgm:spPr/>
    </dgm:pt>
    <dgm:pt modelId="{6722F73A-A693-49D1-912F-2473337D26FF}" type="pres">
      <dgm:prSet presAssocID="{19440DB7-646C-4B5F-80C3-8AD9D469E987}" presName="spaceBetweenRectangles" presStyleCnt="0"/>
      <dgm:spPr/>
    </dgm:pt>
    <dgm:pt modelId="{DE8233C8-A8BA-419C-8EFC-1C8B8FF13789}" type="pres">
      <dgm:prSet presAssocID="{E27DB497-310F-4FA1-964E-12DE18BB881C}" presName="composite" presStyleCnt="0"/>
      <dgm:spPr/>
    </dgm:pt>
    <dgm:pt modelId="{6451FE25-1179-4E1C-9B9E-F545EAD60F42}" type="pres">
      <dgm:prSet presAssocID="{E27DB497-310F-4FA1-964E-12DE18BB881C}" presName="L1TextContainer" presStyleLbl="revTx" presStyleIdx="4" presStyleCnt="8">
        <dgm:presLayoutVars>
          <dgm:chMax val="1"/>
          <dgm:chPref val="1"/>
          <dgm:bulletEnabled val="1"/>
        </dgm:presLayoutVars>
      </dgm:prSet>
      <dgm:spPr/>
    </dgm:pt>
    <dgm:pt modelId="{5D09A4DE-0006-4FD8-BC0D-D583F8927A60}" type="pres">
      <dgm:prSet presAssocID="{E27DB497-310F-4FA1-964E-12DE18BB881C}" presName="L2TextContainerWrapper" presStyleCnt="0">
        <dgm:presLayoutVars>
          <dgm:chMax val="0"/>
          <dgm:chPref val="0"/>
          <dgm:bulletEnabled val="1"/>
        </dgm:presLayoutVars>
      </dgm:prSet>
      <dgm:spPr/>
    </dgm:pt>
    <dgm:pt modelId="{D209E7B3-FC1F-4BD8-9EFB-0CF13109A57D}" type="pres">
      <dgm:prSet presAssocID="{E27DB497-310F-4FA1-964E-12DE18BB881C}" presName="L2TextContainer" presStyleLbl="bgAcc1" presStyleIdx="4" presStyleCnt="8"/>
      <dgm:spPr/>
    </dgm:pt>
    <dgm:pt modelId="{AA5AB2C5-C8F7-4387-AE0A-8128CB5DA323}" type="pres">
      <dgm:prSet presAssocID="{E27DB497-310F-4FA1-964E-12DE18BB881C}" presName="FlexibleEmptyPlaceHolder" presStyleCnt="0"/>
      <dgm:spPr/>
    </dgm:pt>
    <dgm:pt modelId="{0AAA2ADC-07AD-4F09-BDD7-89E1D95D779E}" type="pres">
      <dgm:prSet presAssocID="{E27DB497-310F-4FA1-964E-12DE18BB881C}" presName="ConnectLine" presStyleLbl="sibTrans1D1" presStyleIdx="4" presStyleCnt="8"/>
      <dgm:spPr>
        <a:noFill/>
        <a:ln w="6350" cap="flat" cmpd="sng" algn="ctr">
          <a:solidFill>
            <a:schemeClr val="accent1">
              <a:hueOff val="0"/>
              <a:satOff val="0"/>
              <a:lumOff val="0"/>
              <a:alphaOff val="0"/>
            </a:schemeClr>
          </a:solidFill>
          <a:prstDash val="dash"/>
          <a:miter lim="800000"/>
        </a:ln>
        <a:effectLst/>
      </dgm:spPr>
    </dgm:pt>
    <dgm:pt modelId="{74D0B2D7-4C16-4BDA-BCA7-88BE6E2DED94}" type="pres">
      <dgm:prSet presAssocID="{E27DB497-310F-4FA1-964E-12DE18BB881C}" presName="ConnectorPoint" presStyleLbl="alignNode1" presStyleIdx="4" presStyleCnt="8"/>
      <dgm:spPr/>
    </dgm:pt>
    <dgm:pt modelId="{04A32ECA-4DC8-436B-A4D7-7BC5B6FEAD82}" type="pres">
      <dgm:prSet presAssocID="{E27DB497-310F-4FA1-964E-12DE18BB881C}" presName="EmptyPlaceHolder" presStyleCnt="0"/>
      <dgm:spPr/>
    </dgm:pt>
    <dgm:pt modelId="{7381AC8A-DCA9-46A5-BBC4-54BAE9223382}" type="pres">
      <dgm:prSet presAssocID="{AAC86BFA-556A-42C5-A5DB-958E5B6B3F14}" presName="spaceBetweenRectangles" presStyleCnt="0"/>
      <dgm:spPr/>
    </dgm:pt>
    <dgm:pt modelId="{750FE3DF-9FCA-4349-8565-049BF1A20955}" type="pres">
      <dgm:prSet presAssocID="{6235AF44-83DA-48C8-9F2B-802C83FB340C}" presName="composite" presStyleCnt="0"/>
      <dgm:spPr/>
    </dgm:pt>
    <dgm:pt modelId="{5DAA2F28-6487-4094-8142-0F992B089712}" type="pres">
      <dgm:prSet presAssocID="{6235AF44-83DA-48C8-9F2B-802C83FB340C}" presName="L1TextContainer" presStyleLbl="revTx" presStyleIdx="5" presStyleCnt="8">
        <dgm:presLayoutVars>
          <dgm:chMax val="1"/>
          <dgm:chPref val="1"/>
          <dgm:bulletEnabled val="1"/>
        </dgm:presLayoutVars>
      </dgm:prSet>
      <dgm:spPr/>
    </dgm:pt>
    <dgm:pt modelId="{4FD13EBE-3463-4226-8D13-1481E19A7E84}" type="pres">
      <dgm:prSet presAssocID="{6235AF44-83DA-48C8-9F2B-802C83FB340C}" presName="L2TextContainerWrapper" presStyleCnt="0">
        <dgm:presLayoutVars>
          <dgm:chMax val="0"/>
          <dgm:chPref val="0"/>
          <dgm:bulletEnabled val="1"/>
        </dgm:presLayoutVars>
      </dgm:prSet>
      <dgm:spPr/>
    </dgm:pt>
    <dgm:pt modelId="{9A663217-D15A-41BD-B4C2-B8FE681FD088}" type="pres">
      <dgm:prSet presAssocID="{6235AF44-83DA-48C8-9F2B-802C83FB340C}" presName="L2TextContainer" presStyleLbl="bgAcc1" presStyleIdx="5" presStyleCnt="8"/>
      <dgm:spPr/>
    </dgm:pt>
    <dgm:pt modelId="{643ADB0D-5AE1-4277-B7C3-8738F90657F2}" type="pres">
      <dgm:prSet presAssocID="{6235AF44-83DA-48C8-9F2B-802C83FB340C}" presName="FlexibleEmptyPlaceHolder" presStyleCnt="0"/>
      <dgm:spPr/>
    </dgm:pt>
    <dgm:pt modelId="{0DB5558A-D627-4882-AAF6-0467916EAB51}" type="pres">
      <dgm:prSet presAssocID="{6235AF44-83DA-48C8-9F2B-802C83FB340C}" presName="ConnectLine" presStyleLbl="sibTrans1D1" presStyleIdx="5" presStyleCnt="8"/>
      <dgm:spPr>
        <a:noFill/>
        <a:ln w="6350" cap="flat" cmpd="sng" algn="ctr">
          <a:solidFill>
            <a:schemeClr val="accent1">
              <a:hueOff val="0"/>
              <a:satOff val="0"/>
              <a:lumOff val="0"/>
              <a:alphaOff val="0"/>
            </a:schemeClr>
          </a:solidFill>
          <a:prstDash val="dash"/>
          <a:miter lim="800000"/>
        </a:ln>
        <a:effectLst/>
      </dgm:spPr>
    </dgm:pt>
    <dgm:pt modelId="{0FD50534-3D89-4385-BC4C-F68868E480DD}" type="pres">
      <dgm:prSet presAssocID="{6235AF44-83DA-48C8-9F2B-802C83FB340C}" presName="ConnectorPoint" presStyleLbl="alignNode1" presStyleIdx="5" presStyleCnt="8"/>
      <dgm:spPr/>
    </dgm:pt>
    <dgm:pt modelId="{F50CA649-E1CC-483B-9E13-5A8B87F5EF43}" type="pres">
      <dgm:prSet presAssocID="{6235AF44-83DA-48C8-9F2B-802C83FB340C}" presName="EmptyPlaceHolder" presStyleCnt="0"/>
      <dgm:spPr/>
    </dgm:pt>
    <dgm:pt modelId="{4B304020-686F-4874-B8FB-7BABDE8D570D}" type="pres">
      <dgm:prSet presAssocID="{94FE4CF3-CE17-498C-81A8-C17C57393800}" presName="spaceBetweenRectangles" presStyleCnt="0"/>
      <dgm:spPr/>
    </dgm:pt>
    <dgm:pt modelId="{AD4DA476-8CB2-4EF6-8EE6-AE337BACA7E5}" type="pres">
      <dgm:prSet presAssocID="{F6DC1B36-4066-4DF9-BF9D-DE6FFA0206F4}" presName="composite" presStyleCnt="0"/>
      <dgm:spPr/>
    </dgm:pt>
    <dgm:pt modelId="{1EC02A66-F2C0-44F2-80CD-C2ECEA646A95}" type="pres">
      <dgm:prSet presAssocID="{F6DC1B36-4066-4DF9-BF9D-DE6FFA0206F4}" presName="L1TextContainer" presStyleLbl="revTx" presStyleIdx="6" presStyleCnt="8">
        <dgm:presLayoutVars>
          <dgm:chMax val="1"/>
          <dgm:chPref val="1"/>
          <dgm:bulletEnabled val="1"/>
        </dgm:presLayoutVars>
      </dgm:prSet>
      <dgm:spPr/>
    </dgm:pt>
    <dgm:pt modelId="{C08F8914-833D-429D-9F25-5E5786B500C9}" type="pres">
      <dgm:prSet presAssocID="{F6DC1B36-4066-4DF9-BF9D-DE6FFA0206F4}" presName="L2TextContainerWrapper" presStyleCnt="0">
        <dgm:presLayoutVars>
          <dgm:chMax val="0"/>
          <dgm:chPref val="0"/>
          <dgm:bulletEnabled val="1"/>
        </dgm:presLayoutVars>
      </dgm:prSet>
      <dgm:spPr/>
    </dgm:pt>
    <dgm:pt modelId="{BF646760-CB69-42E9-A37B-651A734A6103}" type="pres">
      <dgm:prSet presAssocID="{F6DC1B36-4066-4DF9-BF9D-DE6FFA0206F4}" presName="L2TextContainer" presStyleLbl="bgAcc1" presStyleIdx="6" presStyleCnt="8"/>
      <dgm:spPr/>
    </dgm:pt>
    <dgm:pt modelId="{51DE982F-563C-419D-9906-79C86D02896F}" type="pres">
      <dgm:prSet presAssocID="{F6DC1B36-4066-4DF9-BF9D-DE6FFA0206F4}" presName="FlexibleEmptyPlaceHolder" presStyleCnt="0"/>
      <dgm:spPr/>
    </dgm:pt>
    <dgm:pt modelId="{5767E777-0126-4952-938A-5F007383C384}" type="pres">
      <dgm:prSet presAssocID="{F6DC1B36-4066-4DF9-BF9D-DE6FFA0206F4}" presName="ConnectLine" presStyleLbl="sibTrans1D1" presStyleIdx="6" presStyleCnt="8"/>
      <dgm:spPr>
        <a:noFill/>
        <a:ln w="6350" cap="flat" cmpd="sng" algn="ctr">
          <a:solidFill>
            <a:schemeClr val="accent1">
              <a:hueOff val="0"/>
              <a:satOff val="0"/>
              <a:lumOff val="0"/>
              <a:alphaOff val="0"/>
            </a:schemeClr>
          </a:solidFill>
          <a:prstDash val="dash"/>
          <a:miter lim="800000"/>
        </a:ln>
        <a:effectLst/>
      </dgm:spPr>
    </dgm:pt>
    <dgm:pt modelId="{11DDB5B6-2947-4736-A0F7-CDEC71183169}" type="pres">
      <dgm:prSet presAssocID="{F6DC1B36-4066-4DF9-BF9D-DE6FFA0206F4}" presName="ConnectorPoint" presStyleLbl="alignNode1" presStyleIdx="6" presStyleCnt="8"/>
      <dgm:spPr/>
    </dgm:pt>
    <dgm:pt modelId="{AF8B6BDF-F3D8-4592-A616-F3AC503B3BDB}" type="pres">
      <dgm:prSet presAssocID="{F6DC1B36-4066-4DF9-BF9D-DE6FFA0206F4}" presName="EmptyPlaceHolder" presStyleCnt="0"/>
      <dgm:spPr/>
    </dgm:pt>
    <dgm:pt modelId="{70DF673C-8457-413F-97CF-5F127A11E13E}" type="pres">
      <dgm:prSet presAssocID="{03502923-740F-4986-917F-1EB93F770B7A}" presName="spaceBetweenRectangles" presStyleCnt="0"/>
      <dgm:spPr/>
    </dgm:pt>
    <dgm:pt modelId="{6A4C84CD-C0B4-4E99-AF76-E022216C434E}" type="pres">
      <dgm:prSet presAssocID="{51BC227E-DE71-4BD9-A35C-C21A20307D66}" presName="composite" presStyleCnt="0"/>
      <dgm:spPr/>
    </dgm:pt>
    <dgm:pt modelId="{51490C2A-2B41-4869-A99F-39AEA4860B17}" type="pres">
      <dgm:prSet presAssocID="{51BC227E-DE71-4BD9-A35C-C21A20307D66}" presName="L1TextContainer" presStyleLbl="revTx" presStyleIdx="7" presStyleCnt="8">
        <dgm:presLayoutVars>
          <dgm:chMax val="1"/>
          <dgm:chPref val="1"/>
          <dgm:bulletEnabled val="1"/>
        </dgm:presLayoutVars>
      </dgm:prSet>
      <dgm:spPr/>
    </dgm:pt>
    <dgm:pt modelId="{22328898-DFC7-43DD-AD1B-D7CA63B91917}" type="pres">
      <dgm:prSet presAssocID="{51BC227E-DE71-4BD9-A35C-C21A20307D66}" presName="L2TextContainerWrapper" presStyleCnt="0">
        <dgm:presLayoutVars>
          <dgm:chMax val="0"/>
          <dgm:chPref val="0"/>
          <dgm:bulletEnabled val="1"/>
        </dgm:presLayoutVars>
      </dgm:prSet>
      <dgm:spPr/>
    </dgm:pt>
    <dgm:pt modelId="{5523F4CA-CFF5-4B0F-80DC-A787FFD3C6DB}" type="pres">
      <dgm:prSet presAssocID="{51BC227E-DE71-4BD9-A35C-C21A20307D66}" presName="L2TextContainer" presStyleLbl="bgAcc1" presStyleIdx="7" presStyleCnt="8"/>
      <dgm:spPr/>
    </dgm:pt>
    <dgm:pt modelId="{94DC4DB2-F9A1-4314-941B-92CB399B1978}" type="pres">
      <dgm:prSet presAssocID="{51BC227E-DE71-4BD9-A35C-C21A20307D66}" presName="FlexibleEmptyPlaceHolder" presStyleCnt="0"/>
      <dgm:spPr/>
    </dgm:pt>
    <dgm:pt modelId="{60BBD544-DCFD-4347-B7BE-D0C1BF7A1ADB}" type="pres">
      <dgm:prSet presAssocID="{51BC227E-DE71-4BD9-A35C-C21A20307D66}" presName="ConnectLine" presStyleLbl="sibTrans1D1" presStyleIdx="7" presStyleCnt="8"/>
      <dgm:spPr>
        <a:noFill/>
        <a:ln w="6350" cap="flat" cmpd="sng" algn="ctr">
          <a:solidFill>
            <a:schemeClr val="accent1">
              <a:hueOff val="0"/>
              <a:satOff val="0"/>
              <a:lumOff val="0"/>
              <a:alphaOff val="0"/>
            </a:schemeClr>
          </a:solidFill>
          <a:prstDash val="dash"/>
          <a:miter lim="800000"/>
        </a:ln>
        <a:effectLst/>
      </dgm:spPr>
    </dgm:pt>
    <dgm:pt modelId="{826333EF-BEF3-4162-9164-BB8C9D0D5E77}" type="pres">
      <dgm:prSet presAssocID="{51BC227E-DE71-4BD9-A35C-C21A20307D66}" presName="ConnectorPoint" presStyleLbl="alignNode1" presStyleIdx="7" presStyleCnt="8"/>
      <dgm:spPr/>
    </dgm:pt>
    <dgm:pt modelId="{5C33957E-42E9-4286-ADCF-517EF4068683}" type="pres">
      <dgm:prSet presAssocID="{51BC227E-DE71-4BD9-A35C-C21A20307D66}" presName="EmptyPlaceHolder" presStyleCnt="0"/>
      <dgm:spPr/>
    </dgm:pt>
  </dgm:ptLst>
  <dgm:cxnLst>
    <dgm:cxn modelId="{5DE44C07-8A8E-46BF-8F16-4635160916CF}" type="presOf" srcId="{97E7805A-1B5E-49DB-AA2C-38E70E542EB3}" destId="{833C25E9-6BC0-4BF2-B365-590E3F67D3FF}" srcOrd="0" destOrd="0" presId="urn:microsoft.com/office/officeart/2016/7/layout/BasicTimeline"/>
    <dgm:cxn modelId="{3FCF7C12-EB40-4186-929D-BD8B43F9E34D}" srcId="{F6DC1B36-4066-4DF9-BF9D-DE6FFA0206F4}" destId="{1C4463A8-852F-45B5-B354-DE81DA90EAA8}" srcOrd="0" destOrd="0" parTransId="{73045DEE-37F5-4760-829D-0B5CA5602416}" sibTransId="{59EDA56D-BD04-465C-A499-009A3503EC20}"/>
    <dgm:cxn modelId="{C7E61624-A2DF-4DF4-B332-D9D08579CF8B}" type="presOf" srcId="{6FC666A6-6CC3-4BE5-BC03-0F8E02D2FDDF}" destId="{5523F4CA-CFF5-4B0F-80DC-A787FFD3C6DB}" srcOrd="0" destOrd="0" presId="urn:microsoft.com/office/officeart/2016/7/layout/BasicTimeline"/>
    <dgm:cxn modelId="{2D81B22C-BF09-43CD-BCCA-140E69730F8A}" srcId="{C5659B74-CF17-43A4-9B6C-943647F0FC8A}" destId="{E0484439-1D8A-4C43-A093-2E60BDF91A27}" srcOrd="0" destOrd="0" parTransId="{FA968529-EF8B-4E2B-8CE9-B6D27BD0E8D2}" sibTransId="{17D1A2B6-4E47-4C1D-AEF6-4E22C596F3AF}"/>
    <dgm:cxn modelId="{E53EFB2C-0ED0-41D3-8E93-70C563B81209}" type="presOf" srcId="{51103D30-BFF8-4E14-8276-2150EBE2CAC6}" destId="{899FC21F-3B3C-4945-AFF0-B48A410D5E66}" srcOrd="0" destOrd="0" presId="urn:microsoft.com/office/officeart/2016/7/layout/BasicTimeline"/>
    <dgm:cxn modelId="{21311D3A-C769-4060-B3D6-E3CF0A3A1D8F}" type="presOf" srcId="{964D0D4F-1773-4492-9CF5-B16501DACEF5}" destId="{9A663217-D15A-41BD-B4C2-B8FE681FD088}" srcOrd="0" destOrd="0" presId="urn:microsoft.com/office/officeart/2016/7/layout/BasicTimeline"/>
    <dgm:cxn modelId="{FD21673A-AB71-4695-B69B-0D69DEC16A8C}" srcId="{49D9D080-5378-453E-9261-A463E4C2A64B}" destId="{51103D30-BFF8-4E14-8276-2150EBE2CAC6}" srcOrd="1" destOrd="0" parTransId="{B44B3CF9-2E46-4FCD-8D9E-029878057857}" sibTransId="{B26F0E96-8849-4AB8-9B06-02BB979BA707}"/>
    <dgm:cxn modelId="{476A1B3C-1E6D-4067-8DB2-157C1D1B8FA3}" type="presOf" srcId="{AD426C44-A52C-42BA-8390-25BF4329A17C}" destId="{753AFE2C-4E6C-44E4-932E-8157365BBACD}" srcOrd="0" destOrd="0" presId="urn:microsoft.com/office/officeart/2016/7/layout/BasicTimeline"/>
    <dgm:cxn modelId="{F82EA63C-01D9-4F42-82C2-BF847DBC0118}" srcId="{49D9D080-5378-453E-9261-A463E4C2A64B}" destId="{AD426C44-A52C-42BA-8390-25BF4329A17C}" srcOrd="2" destOrd="0" parTransId="{F16A229F-F151-4064-857C-DE40D6ACFB38}" sibTransId="{2E79F7D1-97C1-43D5-A741-55663EB21D07}"/>
    <dgm:cxn modelId="{95ED5F3E-DFB4-4DF1-860D-5B736CDCF41D}" srcId="{AD426C44-A52C-42BA-8390-25BF4329A17C}" destId="{6636BF6C-80B1-4770-A8D3-62D67959B826}" srcOrd="0" destOrd="0" parTransId="{C5FE9954-FDC0-47C0-A168-390F3C33E058}" sibTransId="{74E31A95-E307-4387-83BF-FFB1943B31B2}"/>
    <dgm:cxn modelId="{D27F723F-38D8-479B-BD7D-EB34635659AD}" srcId="{6235AF44-83DA-48C8-9F2B-802C83FB340C}" destId="{964D0D4F-1773-4492-9CF5-B16501DACEF5}" srcOrd="0" destOrd="0" parTransId="{901C1D6D-9B94-480F-8A0E-DE8EE24003A8}" sibTransId="{86780DAF-5C3D-45DD-9C9E-39154B6526E4}"/>
    <dgm:cxn modelId="{F424BC50-9BB5-4FD4-A67F-CFC8C5A0834F}" type="presOf" srcId="{6235AF44-83DA-48C8-9F2B-802C83FB340C}" destId="{5DAA2F28-6487-4094-8142-0F992B089712}" srcOrd="0" destOrd="0" presId="urn:microsoft.com/office/officeart/2016/7/layout/BasicTimeline"/>
    <dgm:cxn modelId="{36788C51-9FAB-4949-8346-EC6DC40181AC}" type="presOf" srcId="{1C4463A8-852F-45B5-B354-DE81DA90EAA8}" destId="{BF646760-CB69-42E9-A37B-651A734A6103}" srcOrd="0" destOrd="0" presId="urn:microsoft.com/office/officeart/2016/7/layout/BasicTimeline"/>
    <dgm:cxn modelId="{12091263-1010-4D83-82C7-99496D69EF8A}" srcId="{49D9D080-5378-453E-9261-A463E4C2A64B}" destId="{51BC227E-DE71-4BD9-A35C-C21A20307D66}" srcOrd="7" destOrd="0" parTransId="{18FA0635-6885-4C35-B72B-43364E2169ED}" sibTransId="{5D034254-701E-494F-8359-34CB56BD0558}"/>
    <dgm:cxn modelId="{B4C77B76-CEDC-4ECE-8042-5C7A82132462}" type="presOf" srcId="{F6DC1B36-4066-4DF9-BF9D-DE6FFA0206F4}" destId="{1EC02A66-F2C0-44F2-80CD-C2ECEA646A95}" srcOrd="0" destOrd="0" presId="urn:microsoft.com/office/officeart/2016/7/layout/BasicTimeline"/>
    <dgm:cxn modelId="{0A7C1577-091A-4D76-A2C3-9F007922225E}" type="presOf" srcId="{49D9D080-5378-453E-9261-A463E4C2A64B}" destId="{C112C912-8766-4244-AD74-7D9D0C944311}" srcOrd="0" destOrd="0" presId="urn:microsoft.com/office/officeart/2016/7/layout/BasicTimeline"/>
    <dgm:cxn modelId="{6664BE79-0A27-49B1-A13E-694CEB3547DE}" srcId="{51BC227E-DE71-4BD9-A35C-C21A20307D66}" destId="{6FC666A6-6CC3-4BE5-BC03-0F8E02D2FDDF}" srcOrd="0" destOrd="0" parTransId="{466E2181-2007-467D-9ECB-3D159A1322AA}" sibTransId="{E1151E0B-AA77-4401-99B6-39BE60648B98}"/>
    <dgm:cxn modelId="{052AAF86-B4E2-4AF3-B97C-B46C91C429AB}" srcId="{49D9D080-5378-453E-9261-A463E4C2A64B}" destId="{6235AF44-83DA-48C8-9F2B-802C83FB340C}" srcOrd="5" destOrd="0" parTransId="{80B8CE49-5A32-41B3-A10E-EC31B0D6167E}" sibTransId="{94FE4CF3-CE17-498C-81A8-C17C57393800}"/>
    <dgm:cxn modelId="{1D3B4D88-4AD0-4642-9ECD-837134CCBB51}" srcId="{51103D30-BFF8-4E14-8276-2150EBE2CAC6}" destId="{B5318521-B77A-41FA-BBB6-3C6F4C029DA1}" srcOrd="0" destOrd="0" parTransId="{46F3A38A-2362-4AAC-932F-2465C3699976}" sibTransId="{1754927D-3A4A-4C8A-950D-F88DA77289C2}"/>
    <dgm:cxn modelId="{3305808B-3191-47AF-AD4F-A70C0D53E9CB}" type="presOf" srcId="{C5659B74-CF17-43A4-9B6C-943647F0FC8A}" destId="{1FA48D10-9E0C-40CB-9676-F1AEB5E709B3}" srcOrd="0" destOrd="0" presId="urn:microsoft.com/office/officeart/2016/7/layout/BasicTimeline"/>
    <dgm:cxn modelId="{A5BFD092-3189-4C2A-B4DC-1CDAC3E8BE6B}" type="presOf" srcId="{E0484439-1D8A-4C43-A093-2E60BDF91A27}" destId="{3422FEE2-6EAA-4A22-AA50-CCB5C8A4C48E}" srcOrd="0" destOrd="0" presId="urn:microsoft.com/office/officeart/2016/7/layout/BasicTimeline"/>
    <dgm:cxn modelId="{EF5D6395-910A-410E-9BF8-7FD43BB7240B}" type="presOf" srcId="{51BC227E-DE71-4BD9-A35C-C21A20307D66}" destId="{51490C2A-2B41-4869-A99F-39AEA4860B17}" srcOrd="0" destOrd="0" presId="urn:microsoft.com/office/officeart/2016/7/layout/BasicTimeline"/>
    <dgm:cxn modelId="{14C0ED9C-B527-43D1-BEF5-5AEF4AE70C9A}" srcId="{49D9D080-5378-453E-9261-A463E4C2A64B}" destId="{E27DB497-310F-4FA1-964E-12DE18BB881C}" srcOrd="4" destOrd="0" parTransId="{9154EFB5-BA6A-4BE0-B5C3-9BDA56C477B1}" sibTransId="{AAC86BFA-556A-42C5-A5DB-958E5B6B3F14}"/>
    <dgm:cxn modelId="{B13E20A2-D2F1-4797-98F8-1ECE95E3B45F}" type="presOf" srcId="{F5CE068B-6CF8-4461-8B1B-2D2B20F98A0C}" destId="{A8782603-5D7B-4591-8A4F-BB107CB9ADDB}" srcOrd="0" destOrd="0" presId="urn:microsoft.com/office/officeart/2016/7/layout/BasicTimeline"/>
    <dgm:cxn modelId="{1AF2B2AA-87FB-4ADB-953D-2F26FF3840AA}" srcId="{F5CE068B-6CF8-4461-8B1B-2D2B20F98A0C}" destId="{97E7805A-1B5E-49DB-AA2C-38E70E542EB3}" srcOrd="0" destOrd="0" parTransId="{97B8D424-FC8E-4245-87E1-6E72356D458B}" sibTransId="{EC0599CB-7FF3-4D8E-A7ED-A767A520DAE1}"/>
    <dgm:cxn modelId="{3C2C00B0-668E-4C75-B94B-5B96DEBA45BE}" srcId="{49D9D080-5378-453E-9261-A463E4C2A64B}" destId="{C5659B74-CF17-43A4-9B6C-943647F0FC8A}" srcOrd="3" destOrd="0" parTransId="{42CE1D92-C6E9-433B-8E18-E7E91069E22F}" sibTransId="{19440DB7-646C-4B5F-80C3-8AD9D469E987}"/>
    <dgm:cxn modelId="{B461CEC1-8BC4-4794-91A6-78E495E87BCE}" srcId="{E27DB497-310F-4FA1-964E-12DE18BB881C}" destId="{5AADAF86-827F-4D5F-83BC-80664770D0E2}" srcOrd="0" destOrd="0" parTransId="{94103392-8F1D-4AEE-BC26-76B97BE70E10}" sibTransId="{D8F946E8-DA42-45D6-8C25-74B062A970DD}"/>
    <dgm:cxn modelId="{2A072FD4-2B2F-424F-A79F-B45C14327662}" srcId="{49D9D080-5378-453E-9261-A463E4C2A64B}" destId="{F5CE068B-6CF8-4461-8B1B-2D2B20F98A0C}" srcOrd="0" destOrd="0" parTransId="{50898840-FE15-497A-99C2-CC18DE248461}" sibTransId="{A87DAAA4-8B7F-4352-A2F5-352830DF05F2}"/>
    <dgm:cxn modelId="{F04372E3-4D56-41B4-83C9-2F4CA39A5E8E}" type="presOf" srcId="{E27DB497-310F-4FA1-964E-12DE18BB881C}" destId="{6451FE25-1179-4E1C-9B9E-F545EAD60F42}" srcOrd="0" destOrd="0" presId="urn:microsoft.com/office/officeart/2016/7/layout/BasicTimeline"/>
    <dgm:cxn modelId="{C51782EE-1822-4BD8-B37B-65D2872D3076}" type="presOf" srcId="{5AADAF86-827F-4D5F-83BC-80664770D0E2}" destId="{D209E7B3-FC1F-4BD8-9EFB-0CF13109A57D}" srcOrd="0" destOrd="0" presId="urn:microsoft.com/office/officeart/2016/7/layout/BasicTimeline"/>
    <dgm:cxn modelId="{E3AA6FF3-66D4-45F0-BECB-90F0AB4D2CD7}" srcId="{49D9D080-5378-453E-9261-A463E4C2A64B}" destId="{F6DC1B36-4066-4DF9-BF9D-DE6FFA0206F4}" srcOrd="6" destOrd="0" parTransId="{FF0BA9DF-9819-4B4F-9CDB-03DA74C9ECAA}" sibTransId="{03502923-740F-4986-917F-1EB93F770B7A}"/>
    <dgm:cxn modelId="{843B65F5-DF3F-47FB-B5F9-0805537466C3}" type="presOf" srcId="{6636BF6C-80B1-4770-A8D3-62D67959B826}" destId="{94CB6707-227B-42E4-9AB3-1D0DB0557F60}" srcOrd="0" destOrd="0" presId="urn:microsoft.com/office/officeart/2016/7/layout/BasicTimeline"/>
    <dgm:cxn modelId="{EFAF24FC-0A3F-47BC-AA05-5FD3138A5AA8}" type="presOf" srcId="{B5318521-B77A-41FA-BBB6-3C6F4C029DA1}" destId="{6B6F4CC8-F5D5-4F4A-9C14-B6F8235629E4}" srcOrd="0" destOrd="0" presId="urn:microsoft.com/office/officeart/2016/7/layout/BasicTimeline"/>
    <dgm:cxn modelId="{B4347116-C17D-4707-B416-8D3EF26008DB}" type="presParOf" srcId="{C112C912-8766-4244-AD74-7D9D0C944311}" destId="{DAAA3320-33A9-4A7A-84E4-A3C3A3B89791}" srcOrd="0" destOrd="0" presId="urn:microsoft.com/office/officeart/2016/7/layout/BasicTimeline"/>
    <dgm:cxn modelId="{39CD284C-EFBB-4BE3-89C1-50153D853A26}" type="presParOf" srcId="{C112C912-8766-4244-AD74-7D9D0C944311}" destId="{397B4201-5B80-48F4-AD7E-A239C689B794}" srcOrd="1" destOrd="0" presId="urn:microsoft.com/office/officeart/2016/7/layout/BasicTimeline"/>
    <dgm:cxn modelId="{9A19B9A6-B5AB-400B-AE21-65875A74B718}" type="presParOf" srcId="{397B4201-5B80-48F4-AD7E-A239C689B794}" destId="{C1504533-5C05-4899-9C80-5074FE425E41}" srcOrd="0" destOrd="0" presId="urn:microsoft.com/office/officeart/2016/7/layout/BasicTimeline"/>
    <dgm:cxn modelId="{C6FE68A3-683A-4FFA-A039-D40BEF8676DA}" type="presParOf" srcId="{C1504533-5C05-4899-9C80-5074FE425E41}" destId="{A8782603-5D7B-4591-8A4F-BB107CB9ADDB}" srcOrd="0" destOrd="0" presId="urn:microsoft.com/office/officeart/2016/7/layout/BasicTimeline"/>
    <dgm:cxn modelId="{AF628BAA-CDA5-4B45-9105-BBA726EBF4A7}" type="presParOf" srcId="{C1504533-5C05-4899-9C80-5074FE425E41}" destId="{8B70862D-5657-4DB9-B002-7CA6997B5D24}" srcOrd="1" destOrd="0" presId="urn:microsoft.com/office/officeart/2016/7/layout/BasicTimeline"/>
    <dgm:cxn modelId="{88B3C00D-913B-433E-82EE-48B4312A54AA}" type="presParOf" srcId="{8B70862D-5657-4DB9-B002-7CA6997B5D24}" destId="{833C25E9-6BC0-4BF2-B365-590E3F67D3FF}" srcOrd="0" destOrd="0" presId="urn:microsoft.com/office/officeart/2016/7/layout/BasicTimeline"/>
    <dgm:cxn modelId="{6D409C5F-798F-49C8-B421-91CBC3593BF9}" type="presParOf" srcId="{8B70862D-5657-4DB9-B002-7CA6997B5D24}" destId="{A15BA9C4-BFBD-46D3-AFFA-179F35130501}" srcOrd="1" destOrd="0" presId="urn:microsoft.com/office/officeart/2016/7/layout/BasicTimeline"/>
    <dgm:cxn modelId="{AE0DEEBA-58E3-4CBB-B333-0D39A3C08147}" type="presParOf" srcId="{C1504533-5C05-4899-9C80-5074FE425E41}" destId="{BD306EF0-8E18-4B7C-9D9E-8175211DF6E7}" srcOrd="2" destOrd="0" presId="urn:microsoft.com/office/officeart/2016/7/layout/BasicTimeline"/>
    <dgm:cxn modelId="{27348CCE-194C-4BEF-B5DE-C3BF2ADED2B6}" type="presParOf" srcId="{C1504533-5C05-4899-9C80-5074FE425E41}" destId="{80771FDE-69ED-4AED-88ED-81FE7345575D}" srcOrd="3" destOrd="0" presId="urn:microsoft.com/office/officeart/2016/7/layout/BasicTimeline"/>
    <dgm:cxn modelId="{8EABD558-B007-4888-A4AE-153786D09B06}" type="presParOf" srcId="{C1504533-5C05-4899-9C80-5074FE425E41}" destId="{1DEB1122-9FA4-4FBE-AA6B-203281B51CCE}" srcOrd="4" destOrd="0" presId="urn:microsoft.com/office/officeart/2016/7/layout/BasicTimeline"/>
    <dgm:cxn modelId="{64794003-B09B-453C-894B-1ABD09F7F054}" type="presParOf" srcId="{397B4201-5B80-48F4-AD7E-A239C689B794}" destId="{C6902913-63C4-4B36-8796-0538FB337D8C}" srcOrd="1" destOrd="0" presId="urn:microsoft.com/office/officeart/2016/7/layout/BasicTimeline"/>
    <dgm:cxn modelId="{81A661E1-E9E9-4DB1-8AAF-3FA2C6745740}" type="presParOf" srcId="{397B4201-5B80-48F4-AD7E-A239C689B794}" destId="{5D5C0E4E-777B-4B03-9522-DC450E62F614}" srcOrd="2" destOrd="0" presId="urn:microsoft.com/office/officeart/2016/7/layout/BasicTimeline"/>
    <dgm:cxn modelId="{2B4CE665-85E6-44C1-A578-D71FCEFF2FC8}" type="presParOf" srcId="{5D5C0E4E-777B-4B03-9522-DC450E62F614}" destId="{899FC21F-3B3C-4945-AFF0-B48A410D5E66}" srcOrd="0" destOrd="0" presId="urn:microsoft.com/office/officeart/2016/7/layout/BasicTimeline"/>
    <dgm:cxn modelId="{87655F5B-DB7A-45B4-B54A-0768906D72C4}" type="presParOf" srcId="{5D5C0E4E-777B-4B03-9522-DC450E62F614}" destId="{C95863B9-9CCD-4B05-9A0D-41752B4239BD}" srcOrd="1" destOrd="0" presId="urn:microsoft.com/office/officeart/2016/7/layout/BasicTimeline"/>
    <dgm:cxn modelId="{F7320A9F-5F40-4C3C-9E37-7E8C9D6BB12A}" type="presParOf" srcId="{C95863B9-9CCD-4B05-9A0D-41752B4239BD}" destId="{6B6F4CC8-F5D5-4F4A-9C14-B6F8235629E4}" srcOrd="0" destOrd="0" presId="urn:microsoft.com/office/officeart/2016/7/layout/BasicTimeline"/>
    <dgm:cxn modelId="{62C75CAF-32FC-4C12-8C2E-4D434E80069C}" type="presParOf" srcId="{C95863B9-9CCD-4B05-9A0D-41752B4239BD}" destId="{2F761135-9986-4E3A-ABCE-D29BF864197E}" srcOrd="1" destOrd="0" presId="urn:microsoft.com/office/officeart/2016/7/layout/BasicTimeline"/>
    <dgm:cxn modelId="{9ED2E27D-B2A3-4EB7-B36F-0E1A2850382B}" type="presParOf" srcId="{5D5C0E4E-777B-4B03-9522-DC450E62F614}" destId="{00871A58-7DEC-44AA-B4FB-74C918F28962}" srcOrd="2" destOrd="0" presId="urn:microsoft.com/office/officeart/2016/7/layout/BasicTimeline"/>
    <dgm:cxn modelId="{9CA450C0-2688-403A-A70C-E834D5B2B9B7}" type="presParOf" srcId="{5D5C0E4E-777B-4B03-9522-DC450E62F614}" destId="{805BBC85-5CDA-413E-A3AB-E2F582DB5D26}" srcOrd="3" destOrd="0" presId="urn:microsoft.com/office/officeart/2016/7/layout/BasicTimeline"/>
    <dgm:cxn modelId="{27C02CA7-C7FB-4931-B928-CE44AFF02D7F}" type="presParOf" srcId="{5D5C0E4E-777B-4B03-9522-DC450E62F614}" destId="{790C212F-AD81-410F-A4D2-BB21687F10B7}" srcOrd="4" destOrd="0" presId="urn:microsoft.com/office/officeart/2016/7/layout/BasicTimeline"/>
    <dgm:cxn modelId="{48CD859C-EC00-4564-9D41-0745B7224922}" type="presParOf" srcId="{397B4201-5B80-48F4-AD7E-A239C689B794}" destId="{30EC534A-44AB-4744-B60C-FB2E6EBD5482}" srcOrd="3" destOrd="0" presId="urn:microsoft.com/office/officeart/2016/7/layout/BasicTimeline"/>
    <dgm:cxn modelId="{0540B4F2-719B-4A8B-AB5D-21595BAAEB4C}" type="presParOf" srcId="{397B4201-5B80-48F4-AD7E-A239C689B794}" destId="{0F4E7B63-5907-49D8-9BF2-986D0494E8DB}" srcOrd="4" destOrd="0" presId="urn:microsoft.com/office/officeart/2016/7/layout/BasicTimeline"/>
    <dgm:cxn modelId="{7E62407A-DC0F-49BA-B97F-8E84F0914728}" type="presParOf" srcId="{0F4E7B63-5907-49D8-9BF2-986D0494E8DB}" destId="{753AFE2C-4E6C-44E4-932E-8157365BBACD}" srcOrd="0" destOrd="0" presId="urn:microsoft.com/office/officeart/2016/7/layout/BasicTimeline"/>
    <dgm:cxn modelId="{54955AF8-703C-482F-95EA-6980FDC22C7D}" type="presParOf" srcId="{0F4E7B63-5907-49D8-9BF2-986D0494E8DB}" destId="{AD1EACAB-CA3D-4FB8-8EB8-369873D51EFC}" srcOrd="1" destOrd="0" presId="urn:microsoft.com/office/officeart/2016/7/layout/BasicTimeline"/>
    <dgm:cxn modelId="{89247947-4FA6-431B-BBD9-738125AF8366}" type="presParOf" srcId="{AD1EACAB-CA3D-4FB8-8EB8-369873D51EFC}" destId="{94CB6707-227B-42E4-9AB3-1D0DB0557F60}" srcOrd="0" destOrd="0" presId="urn:microsoft.com/office/officeart/2016/7/layout/BasicTimeline"/>
    <dgm:cxn modelId="{90AC1515-0613-4797-9908-E1292830F850}" type="presParOf" srcId="{AD1EACAB-CA3D-4FB8-8EB8-369873D51EFC}" destId="{EAA1418F-F9D9-4B7E-A8BC-E4E64BB9A2D5}" srcOrd="1" destOrd="0" presId="urn:microsoft.com/office/officeart/2016/7/layout/BasicTimeline"/>
    <dgm:cxn modelId="{3FA5C401-AF1D-4E5E-A00E-AFC77614DD0B}" type="presParOf" srcId="{0F4E7B63-5907-49D8-9BF2-986D0494E8DB}" destId="{7B1A353A-CB8E-4810-A293-A3C497C7D3ED}" srcOrd="2" destOrd="0" presId="urn:microsoft.com/office/officeart/2016/7/layout/BasicTimeline"/>
    <dgm:cxn modelId="{118D2464-3229-4471-91FE-CC9A5C56AB9E}" type="presParOf" srcId="{0F4E7B63-5907-49D8-9BF2-986D0494E8DB}" destId="{5D1D9AFF-69B4-4D4E-988B-08CA4BD9F751}" srcOrd="3" destOrd="0" presId="urn:microsoft.com/office/officeart/2016/7/layout/BasicTimeline"/>
    <dgm:cxn modelId="{AF54D233-A2C9-4E25-B3BF-7D02949DB51C}" type="presParOf" srcId="{0F4E7B63-5907-49D8-9BF2-986D0494E8DB}" destId="{4BD8F932-68FD-4414-A59B-2F44DDB6061F}" srcOrd="4" destOrd="0" presId="urn:microsoft.com/office/officeart/2016/7/layout/BasicTimeline"/>
    <dgm:cxn modelId="{5ECAC421-3C54-4DA4-AF90-FE01F3102540}" type="presParOf" srcId="{397B4201-5B80-48F4-AD7E-A239C689B794}" destId="{E19BA742-714C-45B4-8355-B24916F8046C}" srcOrd="5" destOrd="0" presId="urn:microsoft.com/office/officeart/2016/7/layout/BasicTimeline"/>
    <dgm:cxn modelId="{C8B1654C-8B35-4827-937B-DE6AAF3BE126}" type="presParOf" srcId="{397B4201-5B80-48F4-AD7E-A239C689B794}" destId="{21BE1AEB-F6BE-4B95-B5B8-752D698AAAFA}" srcOrd="6" destOrd="0" presId="urn:microsoft.com/office/officeart/2016/7/layout/BasicTimeline"/>
    <dgm:cxn modelId="{C9B42A8A-518B-4110-85C9-6C0AD22038C2}" type="presParOf" srcId="{21BE1AEB-F6BE-4B95-B5B8-752D698AAAFA}" destId="{1FA48D10-9E0C-40CB-9676-F1AEB5E709B3}" srcOrd="0" destOrd="0" presId="urn:microsoft.com/office/officeart/2016/7/layout/BasicTimeline"/>
    <dgm:cxn modelId="{541FEC82-A933-424D-967E-4DB2DCECBA9B}" type="presParOf" srcId="{21BE1AEB-F6BE-4B95-B5B8-752D698AAAFA}" destId="{4364A889-FE8D-42C6-BC60-C5E08FF0B206}" srcOrd="1" destOrd="0" presId="urn:microsoft.com/office/officeart/2016/7/layout/BasicTimeline"/>
    <dgm:cxn modelId="{12CC12AD-F810-4340-B5CD-6562F397892D}" type="presParOf" srcId="{4364A889-FE8D-42C6-BC60-C5E08FF0B206}" destId="{3422FEE2-6EAA-4A22-AA50-CCB5C8A4C48E}" srcOrd="0" destOrd="0" presId="urn:microsoft.com/office/officeart/2016/7/layout/BasicTimeline"/>
    <dgm:cxn modelId="{6633E6E2-136E-40FC-90AD-A78FFDB6D7AB}" type="presParOf" srcId="{4364A889-FE8D-42C6-BC60-C5E08FF0B206}" destId="{A9E68F23-B608-4415-B12E-5F97142704EF}" srcOrd="1" destOrd="0" presId="urn:microsoft.com/office/officeart/2016/7/layout/BasicTimeline"/>
    <dgm:cxn modelId="{22EA5B6B-C707-477A-9EC5-43A25BD3560B}" type="presParOf" srcId="{21BE1AEB-F6BE-4B95-B5B8-752D698AAAFA}" destId="{F8B5BFFC-825C-4F55-B166-D88FE18C849B}" srcOrd="2" destOrd="0" presId="urn:microsoft.com/office/officeart/2016/7/layout/BasicTimeline"/>
    <dgm:cxn modelId="{C4B591E9-485E-4047-9487-A04331F4D25D}" type="presParOf" srcId="{21BE1AEB-F6BE-4B95-B5B8-752D698AAAFA}" destId="{02C2A256-36F7-4B35-9C9E-B22F8BD3B6F5}" srcOrd="3" destOrd="0" presId="urn:microsoft.com/office/officeart/2016/7/layout/BasicTimeline"/>
    <dgm:cxn modelId="{625B6AE3-8CF9-4943-8CFF-6E14E44C92BF}" type="presParOf" srcId="{21BE1AEB-F6BE-4B95-B5B8-752D698AAAFA}" destId="{0BBDDD96-2FB2-40AB-8449-BAB3785FF445}" srcOrd="4" destOrd="0" presId="urn:microsoft.com/office/officeart/2016/7/layout/BasicTimeline"/>
    <dgm:cxn modelId="{35F82B87-B856-4B2A-84B9-9A4DCADFA148}" type="presParOf" srcId="{397B4201-5B80-48F4-AD7E-A239C689B794}" destId="{6722F73A-A693-49D1-912F-2473337D26FF}" srcOrd="7" destOrd="0" presId="urn:microsoft.com/office/officeart/2016/7/layout/BasicTimeline"/>
    <dgm:cxn modelId="{F4B979F9-4294-420C-97B4-F61E7B8813AE}" type="presParOf" srcId="{397B4201-5B80-48F4-AD7E-A239C689B794}" destId="{DE8233C8-A8BA-419C-8EFC-1C8B8FF13789}" srcOrd="8" destOrd="0" presId="urn:microsoft.com/office/officeart/2016/7/layout/BasicTimeline"/>
    <dgm:cxn modelId="{16AB5B55-EC1B-4048-9BD3-33E38D2B33D6}" type="presParOf" srcId="{DE8233C8-A8BA-419C-8EFC-1C8B8FF13789}" destId="{6451FE25-1179-4E1C-9B9E-F545EAD60F42}" srcOrd="0" destOrd="0" presId="urn:microsoft.com/office/officeart/2016/7/layout/BasicTimeline"/>
    <dgm:cxn modelId="{3BB73768-892D-42AF-B412-139EA6B8D5C4}" type="presParOf" srcId="{DE8233C8-A8BA-419C-8EFC-1C8B8FF13789}" destId="{5D09A4DE-0006-4FD8-BC0D-D583F8927A60}" srcOrd="1" destOrd="0" presId="urn:microsoft.com/office/officeart/2016/7/layout/BasicTimeline"/>
    <dgm:cxn modelId="{474DC29A-EC61-48A4-89F5-D87081F188CF}" type="presParOf" srcId="{5D09A4DE-0006-4FD8-BC0D-D583F8927A60}" destId="{D209E7B3-FC1F-4BD8-9EFB-0CF13109A57D}" srcOrd="0" destOrd="0" presId="urn:microsoft.com/office/officeart/2016/7/layout/BasicTimeline"/>
    <dgm:cxn modelId="{BDC06C45-D650-47E3-A6B7-A36CBA46BDFD}" type="presParOf" srcId="{5D09A4DE-0006-4FD8-BC0D-D583F8927A60}" destId="{AA5AB2C5-C8F7-4387-AE0A-8128CB5DA323}" srcOrd="1" destOrd="0" presId="urn:microsoft.com/office/officeart/2016/7/layout/BasicTimeline"/>
    <dgm:cxn modelId="{21CAF5B2-07D1-4163-96BC-1CA079571F4E}" type="presParOf" srcId="{DE8233C8-A8BA-419C-8EFC-1C8B8FF13789}" destId="{0AAA2ADC-07AD-4F09-BDD7-89E1D95D779E}" srcOrd="2" destOrd="0" presId="urn:microsoft.com/office/officeart/2016/7/layout/BasicTimeline"/>
    <dgm:cxn modelId="{DB15D784-ADD5-4DFF-9F70-BF2B9AC968D4}" type="presParOf" srcId="{DE8233C8-A8BA-419C-8EFC-1C8B8FF13789}" destId="{74D0B2D7-4C16-4BDA-BCA7-88BE6E2DED94}" srcOrd="3" destOrd="0" presId="urn:microsoft.com/office/officeart/2016/7/layout/BasicTimeline"/>
    <dgm:cxn modelId="{3979AB6D-43E8-4C25-9EEB-F70EA2817402}" type="presParOf" srcId="{DE8233C8-A8BA-419C-8EFC-1C8B8FF13789}" destId="{04A32ECA-4DC8-436B-A4D7-7BC5B6FEAD82}" srcOrd="4" destOrd="0" presId="urn:microsoft.com/office/officeart/2016/7/layout/BasicTimeline"/>
    <dgm:cxn modelId="{E051B5DA-E2F7-4810-9E08-3F19715B545F}" type="presParOf" srcId="{397B4201-5B80-48F4-AD7E-A239C689B794}" destId="{7381AC8A-DCA9-46A5-BBC4-54BAE9223382}" srcOrd="9" destOrd="0" presId="urn:microsoft.com/office/officeart/2016/7/layout/BasicTimeline"/>
    <dgm:cxn modelId="{F3506F60-B097-4676-8564-AF928EB87B48}" type="presParOf" srcId="{397B4201-5B80-48F4-AD7E-A239C689B794}" destId="{750FE3DF-9FCA-4349-8565-049BF1A20955}" srcOrd="10" destOrd="0" presId="urn:microsoft.com/office/officeart/2016/7/layout/BasicTimeline"/>
    <dgm:cxn modelId="{0A52B1E5-8A27-44F4-BF6A-87B3AAB54075}" type="presParOf" srcId="{750FE3DF-9FCA-4349-8565-049BF1A20955}" destId="{5DAA2F28-6487-4094-8142-0F992B089712}" srcOrd="0" destOrd="0" presId="urn:microsoft.com/office/officeart/2016/7/layout/BasicTimeline"/>
    <dgm:cxn modelId="{D074FDCE-BECE-48EB-B0A2-33FDC3EFDE83}" type="presParOf" srcId="{750FE3DF-9FCA-4349-8565-049BF1A20955}" destId="{4FD13EBE-3463-4226-8D13-1481E19A7E84}" srcOrd="1" destOrd="0" presId="urn:microsoft.com/office/officeart/2016/7/layout/BasicTimeline"/>
    <dgm:cxn modelId="{4CEC9D75-6453-4D1E-8B1E-6BBA4EFFD648}" type="presParOf" srcId="{4FD13EBE-3463-4226-8D13-1481E19A7E84}" destId="{9A663217-D15A-41BD-B4C2-B8FE681FD088}" srcOrd="0" destOrd="0" presId="urn:microsoft.com/office/officeart/2016/7/layout/BasicTimeline"/>
    <dgm:cxn modelId="{5D4166A6-DCAD-437B-833C-828CB07DC926}" type="presParOf" srcId="{4FD13EBE-3463-4226-8D13-1481E19A7E84}" destId="{643ADB0D-5AE1-4277-B7C3-8738F90657F2}" srcOrd="1" destOrd="0" presId="urn:microsoft.com/office/officeart/2016/7/layout/BasicTimeline"/>
    <dgm:cxn modelId="{F7636A29-72B6-41B6-96F9-5CD94611C26F}" type="presParOf" srcId="{750FE3DF-9FCA-4349-8565-049BF1A20955}" destId="{0DB5558A-D627-4882-AAF6-0467916EAB51}" srcOrd="2" destOrd="0" presId="urn:microsoft.com/office/officeart/2016/7/layout/BasicTimeline"/>
    <dgm:cxn modelId="{9A1B6ED4-A4D0-45D1-83FE-EE61A87E84AB}" type="presParOf" srcId="{750FE3DF-9FCA-4349-8565-049BF1A20955}" destId="{0FD50534-3D89-4385-BC4C-F68868E480DD}" srcOrd="3" destOrd="0" presId="urn:microsoft.com/office/officeart/2016/7/layout/BasicTimeline"/>
    <dgm:cxn modelId="{B463CF0C-7589-40DB-A11B-7D78AE5234AA}" type="presParOf" srcId="{750FE3DF-9FCA-4349-8565-049BF1A20955}" destId="{F50CA649-E1CC-483B-9E13-5A8B87F5EF43}" srcOrd="4" destOrd="0" presId="urn:microsoft.com/office/officeart/2016/7/layout/BasicTimeline"/>
    <dgm:cxn modelId="{45387906-9EC1-464C-8DEB-17FF1273970B}" type="presParOf" srcId="{397B4201-5B80-48F4-AD7E-A239C689B794}" destId="{4B304020-686F-4874-B8FB-7BABDE8D570D}" srcOrd="11" destOrd="0" presId="urn:microsoft.com/office/officeart/2016/7/layout/BasicTimeline"/>
    <dgm:cxn modelId="{1ABFAB9D-D35F-46B3-9756-51E9F5D14007}" type="presParOf" srcId="{397B4201-5B80-48F4-AD7E-A239C689B794}" destId="{AD4DA476-8CB2-4EF6-8EE6-AE337BACA7E5}" srcOrd="12" destOrd="0" presId="urn:microsoft.com/office/officeart/2016/7/layout/BasicTimeline"/>
    <dgm:cxn modelId="{6C2D93EE-D356-449C-A520-C5A81E78112F}" type="presParOf" srcId="{AD4DA476-8CB2-4EF6-8EE6-AE337BACA7E5}" destId="{1EC02A66-F2C0-44F2-80CD-C2ECEA646A95}" srcOrd="0" destOrd="0" presId="urn:microsoft.com/office/officeart/2016/7/layout/BasicTimeline"/>
    <dgm:cxn modelId="{CB3F58B6-1A3F-47D8-824C-32F1272508C6}" type="presParOf" srcId="{AD4DA476-8CB2-4EF6-8EE6-AE337BACA7E5}" destId="{C08F8914-833D-429D-9F25-5E5786B500C9}" srcOrd="1" destOrd="0" presId="urn:microsoft.com/office/officeart/2016/7/layout/BasicTimeline"/>
    <dgm:cxn modelId="{29A3EE55-B684-4C73-AE55-518604185E78}" type="presParOf" srcId="{C08F8914-833D-429D-9F25-5E5786B500C9}" destId="{BF646760-CB69-42E9-A37B-651A734A6103}" srcOrd="0" destOrd="0" presId="urn:microsoft.com/office/officeart/2016/7/layout/BasicTimeline"/>
    <dgm:cxn modelId="{7D31C7CE-D8F5-4C9E-B3F0-9D614AA4E294}" type="presParOf" srcId="{C08F8914-833D-429D-9F25-5E5786B500C9}" destId="{51DE982F-563C-419D-9906-79C86D02896F}" srcOrd="1" destOrd="0" presId="urn:microsoft.com/office/officeart/2016/7/layout/BasicTimeline"/>
    <dgm:cxn modelId="{88B62868-9729-4AA0-9952-8985646C0656}" type="presParOf" srcId="{AD4DA476-8CB2-4EF6-8EE6-AE337BACA7E5}" destId="{5767E777-0126-4952-938A-5F007383C384}" srcOrd="2" destOrd="0" presId="urn:microsoft.com/office/officeart/2016/7/layout/BasicTimeline"/>
    <dgm:cxn modelId="{CEFFC253-DEF5-4298-B301-411C6AD28453}" type="presParOf" srcId="{AD4DA476-8CB2-4EF6-8EE6-AE337BACA7E5}" destId="{11DDB5B6-2947-4736-A0F7-CDEC71183169}" srcOrd="3" destOrd="0" presId="urn:microsoft.com/office/officeart/2016/7/layout/BasicTimeline"/>
    <dgm:cxn modelId="{0BCCD5A0-884D-4EBF-AE26-2921396E5BA8}" type="presParOf" srcId="{AD4DA476-8CB2-4EF6-8EE6-AE337BACA7E5}" destId="{AF8B6BDF-F3D8-4592-A616-F3AC503B3BDB}" srcOrd="4" destOrd="0" presId="urn:microsoft.com/office/officeart/2016/7/layout/BasicTimeline"/>
    <dgm:cxn modelId="{301BD1E7-971B-4ABF-9442-C16713187537}" type="presParOf" srcId="{397B4201-5B80-48F4-AD7E-A239C689B794}" destId="{70DF673C-8457-413F-97CF-5F127A11E13E}" srcOrd="13" destOrd="0" presId="urn:microsoft.com/office/officeart/2016/7/layout/BasicTimeline"/>
    <dgm:cxn modelId="{6E5C60B6-4906-48FA-8039-7642B8AF6876}" type="presParOf" srcId="{397B4201-5B80-48F4-AD7E-A239C689B794}" destId="{6A4C84CD-C0B4-4E99-AF76-E022216C434E}" srcOrd="14" destOrd="0" presId="urn:microsoft.com/office/officeart/2016/7/layout/BasicTimeline"/>
    <dgm:cxn modelId="{842C2DAD-23DD-4E93-9383-B1947672B16D}" type="presParOf" srcId="{6A4C84CD-C0B4-4E99-AF76-E022216C434E}" destId="{51490C2A-2B41-4869-A99F-39AEA4860B17}" srcOrd="0" destOrd="0" presId="urn:microsoft.com/office/officeart/2016/7/layout/BasicTimeline"/>
    <dgm:cxn modelId="{C468B923-9D2F-4834-BE59-550F7225D6B2}" type="presParOf" srcId="{6A4C84CD-C0B4-4E99-AF76-E022216C434E}" destId="{22328898-DFC7-43DD-AD1B-D7CA63B91917}" srcOrd="1" destOrd="0" presId="urn:microsoft.com/office/officeart/2016/7/layout/BasicTimeline"/>
    <dgm:cxn modelId="{EC640982-9E1C-4122-AFBC-EF8E9033591C}" type="presParOf" srcId="{22328898-DFC7-43DD-AD1B-D7CA63B91917}" destId="{5523F4CA-CFF5-4B0F-80DC-A787FFD3C6DB}" srcOrd="0" destOrd="0" presId="urn:microsoft.com/office/officeart/2016/7/layout/BasicTimeline"/>
    <dgm:cxn modelId="{C35DA30B-C73D-4FBE-AFE2-225E153189F1}" type="presParOf" srcId="{22328898-DFC7-43DD-AD1B-D7CA63B91917}" destId="{94DC4DB2-F9A1-4314-941B-92CB399B1978}" srcOrd="1" destOrd="0" presId="urn:microsoft.com/office/officeart/2016/7/layout/BasicTimeline"/>
    <dgm:cxn modelId="{C5C52E7F-331B-4B83-9B4D-6C028DD11C63}" type="presParOf" srcId="{6A4C84CD-C0B4-4E99-AF76-E022216C434E}" destId="{60BBD544-DCFD-4347-B7BE-D0C1BF7A1ADB}" srcOrd="2" destOrd="0" presId="urn:microsoft.com/office/officeart/2016/7/layout/BasicTimeline"/>
    <dgm:cxn modelId="{AA0702FF-8442-440F-9502-BF6BB3B3D30A}" type="presParOf" srcId="{6A4C84CD-C0B4-4E99-AF76-E022216C434E}" destId="{826333EF-BEF3-4162-9164-BB8C9D0D5E77}" srcOrd="3" destOrd="0" presId="urn:microsoft.com/office/officeart/2016/7/layout/BasicTimeline"/>
    <dgm:cxn modelId="{0134EDB7-4736-46AC-BED0-90A13BDADCA0}" type="presParOf" srcId="{6A4C84CD-C0B4-4E99-AF76-E022216C434E}" destId="{5C33957E-42E9-4286-ADCF-517EF4068683}"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20F58-8ACB-4886-99CE-3509572A84BE}" type="doc">
      <dgm:prSet loTypeId="urn:microsoft.com/office/officeart/2005/8/layout/bProcess4" loCatId="process" qsTypeId="urn:microsoft.com/office/officeart/2005/8/quickstyle/simple1" qsCatId="simple" csTypeId="urn:microsoft.com/office/officeart/2005/8/colors/accent1_3" csCatId="accent1" phldr="1"/>
      <dgm:spPr/>
      <dgm:t>
        <a:bodyPr/>
        <a:lstStyle/>
        <a:p>
          <a:endParaRPr lang="en-US"/>
        </a:p>
      </dgm:t>
    </dgm:pt>
    <dgm:pt modelId="{6447F4A7-4A45-4D06-851C-39CD2B3FE4C2}">
      <dgm:prSet phldrT="[Text]" phldr="0"/>
      <dgm:spPr/>
      <dgm:t>
        <a:bodyPr/>
        <a:lstStyle/>
        <a:p>
          <a:pPr rtl="0"/>
          <a:r>
            <a:rPr lang="en-US" b="1" dirty="0">
              <a:latin typeface="Calibri Light" panose="020F0302020204030204"/>
            </a:rPr>
            <a:t>Wed June 6, 1 pm: Party host picks up food, transports to home</a:t>
          </a:r>
          <a:endParaRPr lang="en-US" b="1" dirty="0"/>
        </a:p>
      </dgm:t>
    </dgm:pt>
    <dgm:pt modelId="{75489CE2-E781-48CE-B827-F1625FF6F5A6}" type="parTrans" cxnId="{BBE2F817-4D09-402E-BC6B-3C5E1F5909A9}">
      <dgm:prSet/>
      <dgm:spPr/>
      <dgm:t>
        <a:bodyPr/>
        <a:lstStyle/>
        <a:p>
          <a:endParaRPr lang="en-US"/>
        </a:p>
      </dgm:t>
    </dgm:pt>
    <dgm:pt modelId="{99FFD6D3-E053-42EF-B0AB-775C6D9E7F09}" type="sibTrans" cxnId="{BBE2F817-4D09-402E-BC6B-3C5E1F5909A9}">
      <dgm:prSet/>
      <dgm:spPr/>
      <dgm:t>
        <a:bodyPr/>
        <a:lstStyle/>
        <a:p>
          <a:endParaRPr lang="en-US"/>
        </a:p>
      </dgm:t>
    </dgm:pt>
    <dgm:pt modelId="{A47517D7-4060-45F4-B8A8-83447245B033}">
      <dgm:prSet phldrT="[Text]" phldr="0"/>
      <dgm:spPr/>
      <dgm:t>
        <a:bodyPr/>
        <a:lstStyle/>
        <a:p>
          <a:pPr rtl="0"/>
          <a:r>
            <a:rPr lang="en-US" b="1" dirty="0">
              <a:latin typeface="Calibri Light" panose="020F0302020204030204"/>
            </a:rPr>
            <a:t>Starting Thurs June 7, </a:t>
          </a:r>
          <a:br>
            <a:rPr lang="en-US" b="1" dirty="0">
              <a:latin typeface="Calibri Light" panose="020F0302020204030204"/>
            </a:rPr>
          </a:br>
          <a:r>
            <a:rPr lang="en-US" b="1" dirty="0">
              <a:latin typeface="Calibri Light" panose="020F0302020204030204"/>
            </a:rPr>
            <a:t>3 am – 3 pm: Partygoers start getting sick</a:t>
          </a:r>
          <a:endParaRPr lang="en-US" b="1" dirty="0"/>
        </a:p>
      </dgm:t>
    </dgm:pt>
    <dgm:pt modelId="{74827744-2BA6-4B33-B20A-611962AEC64B}" type="parTrans" cxnId="{863FE84E-B011-4C1C-82E0-DAF7373C8F93}">
      <dgm:prSet/>
      <dgm:spPr/>
      <dgm:t>
        <a:bodyPr/>
        <a:lstStyle/>
        <a:p>
          <a:endParaRPr lang="en-US"/>
        </a:p>
      </dgm:t>
    </dgm:pt>
    <dgm:pt modelId="{1AD35C13-862B-4096-81A2-5769D2ED77F0}" type="sibTrans" cxnId="{863FE84E-B011-4C1C-82E0-DAF7373C8F93}">
      <dgm:prSet/>
      <dgm:spPr/>
      <dgm:t>
        <a:bodyPr/>
        <a:lstStyle/>
        <a:p>
          <a:endParaRPr lang="en-US"/>
        </a:p>
      </dgm:t>
    </dgm:pt>
    <dgm:pt modelId="{1929E82D-7FDD-4A5C-99EE-C01D59ED3B9F}">
      <dgm:prSet phldrT="[Text]" phldr="0"/>
      <dgm:spPr/>
      <dgm:t>
        <a:bodyPr/>
        <a:lstStyle/>
        <a:p>
          <a:pPr rtl="0"/>
          <a:r>
            <a:rPr lang="en-US" b="1" dirty="0">
              <a:latin typeface="Calibri Light" panose="020F0302020204030204"/>
            </a:rPr>
            <a:t>Afternoon, Fri June 8: Concerned parent of partygoer makes call to local health department</a:t>
          </a:r>
          <a:endParaRPr lang="en-US" b="1" dirty="0"/>
        </a:p>
      </dgm:t>
    </dgm:pt>
    <dgm:pt modelId="{2F9B0E10-4172-472D-9F2D-C68323FDEFFC}" type="parTrans" cxnId="{2A4E7012-05B2-43A6-8B85-904D728DF1A5}">
      <dgm:prSet/>
      <dgm:spPr/>
      <dgm:t>
        <a:bodyPr/>
        <a:lstStyle/>
        <a:p>
          <a:endParaRPr lang="en-US"/>
        </a:p>
      </dgm:t>
    </dgm:pt>
    <dgm:pt modelId="{C9D69D93-EA47-4408-950A-098A6E39717F}" type="sibTrans" cxnId="{2A4E7012-05B2-43A6-8B85-904D728DF1A5}">
      <dgm:prSet/>
      <dgm:spPr/>
      <dgm:t>
        <a:bodyPr/>
        <a:lstStyle/>
        <a:p>
          <a:endParaRPr lang="en-US"/>
        </a:p>
      </dgm:t>
    </dgm:pt>
    <dgm:pt modelId="{AC6780CB-9900-4169-9F0E-5A8D9D7FF1DA}">
      <dgm:prSet phldrT="[Text]" phldr="0"/>
      <dgm:spPr/>
      <dgm:t>
        <a:bodyPr/>
        <a:lstStyle/>
        <a:p>
          <a:pPr rtl="0"/>
          <a:r>
            <a:rPr lang="en-US" b="1" dirty="0">
              <a:latin typeface="Calibri Light" panose="020F0302020204030204"/>
            </a:rPr>
            <a:t>The epidemiologist begins investigation based on evidence</a:t>
          </a:r>
          <a:endParaRPr lang="en-US" b="1" dirty="0"/>
        </a:p>
      </dgm:t>
    </dgm:pt>
    <dgm:pt modelId="{63B9786C-5761-4577-82BC-FC7495A05037}" type="parTrans" cxnId="{C5702738-9A13-4F7E-B15F-DC8CF61E9D7B}">
      <dgm:prSet/>
      <dgm:spPr/>
      <dgm:t>
        <a:bodyPr/>
        <a:lstStyle/>
        <a:p>
          <a:endParaRPr lang="en-US"/>
        </a:p>
      </dgm:t>
    </dgm:pt>
    <dgm:pt modelId="{D200A26B-5E4B-441C-9873-3D796820BAA8}" type="sibTrans" cxnId="{C5702738-9A13-4F7E-B15F-DC8CF61E9D7B}">
      <dgm:prSet/>
      <dgm:spPr/>
      <dgm:t>
        <a:bodyPr/>
        <a:lstStyle/>
        <a:p>
          <a:endParaRPr lang="en-US"/>
        </a:p>
      </dgm:t>
    </dgm:pt>
    <dgm:pt modelId="{F34B1894-8752-40F2-B3B3-11C86F3FD64A}">
      <dgm:prSet phldrT="[Text]" phldr="0"/>
      <dgm:spPr/>
      <dgm:t>
        <a:bodyPr/>
        <a:lstStyle/>
        <a:p>
          <a:pPr rtl="0"/>
          <a:r>
            <a:rPr lang="en-US" b="1" dirty="0">
              <a:latin typeface="Calibri Light" panose="020F0302020204030204"/>
            </a:rPr>
            <a:t>Sick and healthy people are called and surveyed by local &amp; state epis</a:t>
          </a:r>
        </a:p>
      </dgm:t>
    </dgm:pt>
    <dgm:pt modelId="{ADFBC1E7-A4E6-4E51-A7D1-EF8A73CFCA88}" type="parTrans" cxnId="{CED714E5-2A72-49F4-B0B6-BEF677F6FBE1}">
      <dgm:prSet/>
      <dgm:spPr/>
      <dgm:t>
        <a:bodyPr/>
        <a:lstStyle/>
        <a:p>
          <a:endParaRPr lang="en-US"/>
        </a:p>
      </dgm:t>
    </dgm:pt>
    <dgm:pt modelId="{2B307AE6-4A76-4FE3-A6C3-BC3007383B99}" type="sibTrans" cxnId="{CED714E5-2A72-49F4-B0B6-BEF677F6FBE1}">
      <dgm:prSet/>
      <dgm:spPr/>
      <dgm:t>
        <a:bodyPr/>
        <a:lstStyle/>
        <a:p>
          <a:endParaRPr lang="en-US"/>
        </a:p>
      </dgm:t>
    </dgm:pt>
    <dgm:pt modelId="{08CC12BB-3652-467B-A96A-5179C1D55C6D}">
      <dgm:prSet phldrT="[Text]" phldr="0"/>
      <dgm:spPr/>
      <dgm:t>
        <a:bodyPr/>
        <a:lstStyle/>
        <a:p>
          <a:pPr rtl="0"/>
          <a:r>
            <a:rPr lang="en-US" b="1" dirty="0">
              <a:latin typeface="Calibri Light" panose="020F0302020204030204"/>
            </a:rPr>
            <a:t>Environmental health prepares for possible inspections at the food establishments</a:t>
          </a:r>
          <a:endParaRPr lang="en-US" b="1" dirty="0"/>
        </a:p>
      </dgm:t>
    </dgm:pt>
    <dgm:pt modelId="{4C607FC6-6226-4782-84A8-E225EED409E8}" type="parTrans" cxnId="{EEDF3B01-1A12-46F5-B56E-24888ED7D0C3}">
      <dgm:prSet/>
      <dgm:spPr/>
      <dgm:t>
        <a:bodyPr/>
        <a:lstStyle/>
        <a:p>
          <a:endParaRPr lang="en-US"/>
        </a:p>
      </dgm:t>
    </dgm:pt>
    <dgm:pt modelId="{3A8626D0-2453-42CA-BC7D-CB542BB2E3F6}" type="sibTrans" cxnId="{EEDF3B01-1A12-46F5-B56E-24888ED7D0C3}">
      <dgm:prSet/>
      <dgm:spPr/>
      <dgm:t>
        <a:bodyPr/>
        <a:lstStyle/>
        <a:p>
          <a:endParaRPr lang="en-US"/>
        </a:p>
      </dgm:t>
    </dgm:pt>
    <dgm:pt modelId="{6641B978-8CCC-41E7-942C-7FFC6566BF2A}">
      <dgm:prSet phldr="0"/>
      <dgm:spPr/>
      <dgm:t>
        <a:bodyPr/>
        <a:lstStyle/>
        <a:p>
          <a:pPr rtl="0"/>
          <a:r>
            <a:rPr lang="en-US" b="1" dirty="0">
              <a:latin typeface="Calibri Light" panose="020F0302020204030204"/>
            </a:rPr>
            <a:t>Grocery store, bakery, and Brad's Stateline Chicken Restaurant  are identified </a:t>
          </a:r>
          <a:endParaRPr lang="en-US" b="1" dirty="0"/>
        </a:p>
      </dgm:t>
    </dgm:pt>
    <dgm:pt modelId="{4B1A9D3F-9287-41C8-8E5D-BC43B97D3C8B}" type="parTrans" cxnId="{6F717A4C-C9E2-47E2-86BD-2C10D9B4E944}">
      <dgm:prSet/>
      <dgm:spPr/>
      <dgm:t>
        <a:bodyPr/>
        <a:lstStyle/>
        <a:p>
          <a:endParaRPr lang="en-US"/>
        </a:p>
      </dgm:t>
    </dgm:pt>
    <dgm:pt modelId="{A1AF9F65-D496-4711-8C4D-22B21EFC2C16}" type="sibTrans" cxnId="{6F717A4C-C9E2-47E2-86BD-2C10D9B4E944}">
      <dgm:prSet/>
      <dgm:spPr/>
      <dgm:t>
        <a:bodyPr/>
        <a:lstStyle/>
        <a:p>
          <a:endParaRPr lang="en-US"/>
        </a:p>
      </dgm:t>
    </dgm:pt>
    <dgm:pt modelId="{2473DAED-6262-4B04-B327-C7197BAC63D6}">
      <dgm:prSet/>
      <dgm:spPr/>
      <dgm:t>
        <a:bodyPr/>
        <a:lstStyle/>
        <a:p>
          <a:r>
            <a:rPr lang="en-US" dirty="0"/>
            <a:t>Wed June 6</a:t>
          </a:r>
          <a:r>
            <a:rPr lang="en-US" dirty="0">
              <a:latin typeface="Calibri Light" panose="020F0302020204030204"/>
            </a:rPr>
            <a:t>,</a:t>
          </a:r>
          <a:r>
            <a:rPr lang="en-US" dirty="0"/>
            <a:t> 5-11 pm: Guests enjoy food at the party</a:t>
          </a:r>
        </a:p>
      </dgm:t>
    </dgm:pt>
    <dgm:pt modelId="{5076C9A3-E995-45CD-93D5-5D5EC67936B6}" type="parTrans" cxnId="{D5EBC9EC-F7A8-4000-A0B7-DFE5FC3621D9}">
      <dgm:prSet/>
      <dgm:spPr/>
      <dgm:t>
        <a:bodyPr/>
        <a:lstStyle/>
        <a:p>
          <a:endParaRPr lang="en-US"/>
        </a:p>
      </dgm:t>
    </dgm:pt>
    <dgm:pt modelId="{98C93AED-E0D1-4A54-A94A-52C8FCEF6425}" type="sibTrans" cxnId="{D5EBC9EC-F7A8-4000-A0B7-DFE5FC3621D9}">
      <dgm:prSet/>
      <dgm:spPr/>
      <dgm:t>
        <a:bodyPr/>
        <a:lstStyle/>
        <a:p>
          <a:endParaRPr lang="en-US"/>
        </a:p>
      </dgm:t>
    </dgm:pt>
    <dgm:pt modelId="{59B39DEA-F603-4404-B04C-8E7A01811347}" type="pres">
      <dgm:prSet presAssocID="{71E20F58-8ACB-4886-99CE-3509572A84BE}" presName="Name0" presStyleCnt="0">
        <dgm:presLayoutVars>
          <dgm:dir/>
          <dgm:resizeHandles/>
        </dgm:presLayoutVars>
      </dgm:prSet>
      <dgm:spPr/>
    </dgm:pt>
    <dgm:pt modelId="{A183604C-4FED-48A5-8BC9-5B5F4A555D9C}" type="pres">
      <dgm:prSet presAssocID="{6447F4A7-4A45-4D06-851C-39CD2B3FE4C2}" presName="compNode" presStyleCnt="0"/>
      <dgm:spPr/>
    </dgm:pt>
    <dgm:pt modelId="{04190378-6E9D-41A0-84E5-24AEEB1EA1CD}" type="pres">
      <dgm:prSet presAssocID="{6447F4A7-4A45-4D06-851C-39CD2B3FE4C2}" presName="dummyConnPt" presStyleCnt="0"/>
      <dgm:spPr/>
    </dgm:pt>
    <dgm:pt modelId="{2BEEB3A1-164F-4AE2-87AA-7D0C2F458E1A}" type="pres">
      <dgm:prSet presAssocID="{6447F4A7-4A45-4D06-851C-39CD2B3FE4C2}" presName="node" presStyleLbl="node1" presStyleIdx="0" presStyleCnt="8">
        <dgm:presLayoutVars>
          <dgm:bulletEnabled val="1"/>
        </dgm:presLayoutVars>
      </dgm:prSet>
      <dgm:spPr/>
    </dgm:pt>
    <dgm:pt modelId="{22EC991E-09B2-4322-BD54-65DCF0E65E06}" type="pres">
      <dgm:prSet presAssocID="{99FFD6D3-E053-42EF-B0AB-775C6D9E7F09}" presName="sibTrans" presStyleLbl="bgSibTrans2D1" presStyleIdx="0" presStyleCnt="7"/>
      <dgm:spPr/>
    </dgm:pt>
    <dgm:pt modelId="{5660E9BC-02BF-4467-953B-2B0E01040DB7}" type="pres">
      <dgm:prSet presAssocID="{2473DAED-6262-4B04-B327-C7197BAC63D6}" presName="compNode" presStyleCnt="0"/>
      <dgm:spPr/>
    </dgm:pt>
    <dgm:pt modelId="{7723B958-4531-475E-9959-051E6899B766}" type="pres">
      <dgm:prSet presAssocID="{2473DAED-6262-4B04-B327-C7197BAC63D6}" presName="dummyConnPt" presStyleCnt="0"/>
      <dgm:spPr/>
    </dgm:pt>
    <dgm:pt modelId="{1F0CDD72-5D02-4B23-8039-B44C4F20032A}" type="pres">
      <dgm:prSet presAssocID="{2473DAED-6262-4B04-B327-C7197BAC63D6}" presName="node" presStyleLbl="node1" presStyleIdx="1" presStyleCnt="8">
        <dgm:presLayoutVars>
          <dgm:bulletEnabled val="1"/>
        </dgm:presLayoutVars>
      </dgm:prSet>
      <dgm:spPr/>
    </dgm:pt>
    <dgm:pt modelId="{71F4972F-3F35-4202-BE52-32BCBB876C7E}" type="pres">
      <dgm:prSet presAssocID="{98C93AED-E0D1-4A54-A94A-52C8FCEF6425}" presName="sibTrans" presStyleLbl="bgSibTrans2D1" presStyleIdx="1" presStyleCnt="7"/>
      <dgm:spPr/>
    </dgm:pt>
    <dgm:pt modelId="{B49ACC2E-63C8-485F-A011-EB6478FD4B90}" type="pres">
      <dgm:prSet presAssocID="{A47517D7-4060-45F4-B8A8-83447245B033}" presName="compNode" presStyleCnt="0"/>
      <dgm:spPr/>
    </dgm:pt>
    <dgm:pt modelId="{9AE8925E-E971-42DC-8CC6-53090738C06D}" type="pres">
      <dgm:prSet presAssocID="{A47517D7-4060-45F4-B8A8-83447245B033}" presName="dummyConnPt" presStyleCnt="0"/>
      <dgm:spPr/>
    </dgm:pt>
    <dgm:pt modelId="{41ACDA7A-AAB0-4A66-9E1D-D114563A110E}" type="pres">
      <dgm:prSet presAssocID="{A47517D7-4060-45F4-B8A8-83447245B033}" presName="node" presStyleLbl="node1" presStyleIdx="2" presStyleCnt="8">
        <dgm:presLayoutVars>
          <dgm:bulletEnabled val="1"/>
        </dgm:presLayoutVars>
      </dgm:prSet>
      <dgm:spPr/>
    </dgm:pt>
    <dgm:pt modelId="{396AD902-DEF2-417B-AA3B-1B7F70A2C60C}" type="pres">
      <dgm:prSet presAssocID="{1AD35C13-862B-4096-81A2-5769D2ED77F0}" presName="sibTrans" presStyleLbl="bgSibTrans2D1" presStyleIdx="2" presStyleCnt="7"/>
      <dgm:spPr/>
    </dgm:pt>
    <dgm:pt modelId="{64DB9451-5C59-4088-AA15-099D82B3666C}" type="pres">
      <dgm:prSet presAssocID="{1929E82D-7FDD-4A5C-99EE-C01D59ED3B9F}" presName="compNode" presStyleCnt="0"/>
      <dgm:spPr/>
    </dgm:pt>
    <dgm:pt modelId="{B1ED692E-BD4B-41A1-91DF-14C1EB78F434}" type="pres">
      <dgm:prSet presAssocID="{1929E82D-7FDD-4A5C-99EE-C01D59ED3B9F}" presName="dummyConnPt" presStyleCnt="0"/>
      <dgm:spPr/>
    </dgm:pt>
    <dgm:pt modelId="{8D21BA17-7853-4839-83AB-4847C2499115}" type="pres">
      <dgm:prSet presAssocID="{1929E82D-7FDD-4A5C-99EE-C01D59ED3B9F}" presName="node" presStyleLbl="node1" presStyleIdx="3" presStyleCnt="8">
        <dgm:presLayoutVars>
          <dgm:bulletEnabled val="1"/>
        </dgm:presLayoutVars>
      </dgm:prSet>
      <dgm:spPr/>
    </dgm:pt>
    <dgm:pt modelId="{3F670032-CB6D-466C-9893-0562A343F0CC}" type="pres">
      <dgm:prSet presAssocID="{C9D69D93-EA47-4408-950A-098A6E39717F}" presName="sibTrans" presStyleLbl="bgSibTrans2D1" presStyleIdx="3" presStyleCnt="7"/>
      <dgm:spPr/>
    </dgm:pt>
    <dgm:pt modelId="{CFB1DBA4-7602-43BB-8B97-6404B6C38DB3}" type="pres">
      <dgm:prSet presAssocID="{AC6780CB-9900-4169-9F0E-5A8D9D7FF1DA}" presName="compNode" presStyleCnt="0"/>
      <dgm:spPr/>
    </dgm:pt>
    <dgm:pt modelId="{612159C4-A8A6-4AC8-B365-ED065ABE783C}" type="pres">
      <dgm:prSet presAssocID="{AC6780CB-9900-4169-9F0E-5A8D9D7FF1DA}" presName="dummyConnPt" presStyleCnt="0"/>
      <dgm:spPr/>
    </dgm:pt>
    <dgm:pt modelId="{0DE1C3D3-E125-4454-AD87-2AE67FD8E41A}" type="pres">
      <dgm:prSet presAssocID="{AC6780CB-9900-4169-9F0E-5A8D9D7FF1DA}" presName="node" presStyleLbl="node1" presStyleIdx="4" presStyleCnt="8">
        <dgm:presLayoutVars>
          <dgm:bulletEnabled val="1"/>
        </dgm:presLayoutVars>
      </dgm:prSet>
      <dgm:spPr/>
    </dgm:pt>
    <dgm:pt modelId="{3E16DE7A-CB28-4827-823D-94B0D08A3DB9}" type="pres">
      <dgm:prSet presAssocID="{D200A26B-5E4B-441C-9873-3D796820BAA8}" presName="sibTrans" presStyleLbl="bgSibTrans2D1" presStyleIdx="4" presStyleCnt="7"/>
      <dgm:spPr/>
    </dgm:pt>
    <dgm:pt modelId="{C78B9354-D747-4E0F-9484-A6AAFAC4CAF7}" type="pres">
      <dgm:prSet presAssocID="{F34B1894-8752-40F2-B3B3-11C86F3FD64A}" presName="compNode" presStyleCnt="0"/>
      <dgm:spPr/>
    </dgm:pt>
    <dgm:pt modelId="{F8A0BB31-7B6D-4237-9C7F-7A9C22E4B0DD}" type="pres">
      <dgm:prSet presAssocID="{F34B1894-8752-40F2-B3B3-11C86F3FD64A}" presName="dummyConnPt" presStyleCnt="0"/>
      <dgm:spPr/>
    </dgm:pt>
    <dgm:pt modelId="{061D3EA3-A44F-499D-8F11-A1D2690F2A89}" type="pres">
      <dgm:prSet presAssocID="{F34B1894-8752-40F2-B3B3-11C86F3FD64A}" presName="node" presStyleLbl="node1" presStyleIdx="5" presStyleCnt="8">
        <dgm:presLayoutVars>
          <dgm:bulletEnabled val="1"/>
        </dgm:presLayoutVars>
      </dgm:prSet>
      <dgm:spPr/>
    </dgm:pt>
    <dgm:pt modelId="{61EE80E9-4194-4772-A57E-9945FD12F250}" type="pres">
      <dgm:prSet presAssocID="{2B307AE6-4A76-4FE3-A6C3-BC3007383B99}" presName="sibTrans" presStyleLbl="bgSibTrans2D1" presStyleIdx="5" presStyleCnt="7"/>
      <dgm:spPr/>
    </dgm:pt>
    <dgm:pt modelId="{09DB848C-CB61-4A79-963F-DB9E285BA080}" type="pres">
      <dgm:prSet presAssocID="{6641B978-8CCC-41E7-942C-7FFC6566BF2A}" presName="compNode" presStyleCnt="0"/>
      <dgm:spPr/>
    </dgm:pt>
    <dgm:pt modelId="{59A65868-1B5A-496F-8336-9F6716E4B3A9}" type="pres">
      <dgm:prSet presAssocID="{6641B978-8CCC-41E7-942C-7FFC6566BF2A}" presName="dummyConnPt" presStyleCnt="0"/>
      <dgm:spPr/>
    </dgm:pt>
    <dgm:pt modelId="{255EF202-79C4-4736-B5F3-E399177C598E}" type="pres">
      <dgm:prSet presAssocID="{6641B978-8CCC-41E7-942C-7FFC6566BF2A}" presName="node" presStyleLbl="node1" presStyleIdx="6" presStyleCnt="8">
        <dgm:presLayoutVars>
          <dgm:bulletEnabled val="1"/>
        </dgm:presLayoutVars>
      </dgm:prSet>
      <dgm:spPr/>
    </dgm:pt>
    <dgm:pt modelId="{CD9CE2FA-1B45-48C5-98DA-7AEE69CF36C6}" type="pres">
      <dgm:prSet presAssocID="{A1AF9F65-D496-4711-8C4D-22B21EFC2C16}" presName="sibTrans" presStyleLbl="bgSibTrans2D1" presStyleIdx="6" presStyleCnt="7"/>
      <dgm:spPr/>
    </dgm:pt>
    <dgm:pt modelId="{1A942E16-C37C-40EF-99E3-A46704349061}" type="pres">
      <dgm:prSet presAssocID="{08CC12BB-3652-467B-A96A-5179C1D55C6D}" presName="compNode" presStyleCnt="0"/>
      <dgm:spPr/>
    </dgm:pt>
    <dgm:pt modelId="{3C8E6B66-535C-45DC-B607-E2B1D70D064D}" type="pres">
      <dgm:prSet presAssocID="{08CC12BB-3652-467B-A96A-5179C1D55C6D}" presName="dummyConnPt" presStyleCnt="0"/>
      <dgm:spPr/>
    </dgm:pt>
    <dgm:pt modelId="{F328CEB1-D7A1-43DE-BB71-660962C5BF60}" type="pres">
      <dgm:prSet presAssocID="{08CC12BB-3652-467B-A96A-5179C1D55C6D}" presName="node" presStyleLbl="node1" presStyleIdx="7" presStyleCnt="8">
        <dgm:presLayoutVars>
          <dgm:bulletEnabled val="1"/>
        </dgm:presLayoutVars>
      </dgm:prSet>
      <dgm:spPr/>
    </dgm:pt>
  </dgm:ptLst>
  <dgm:cxnLst>
    <dgm:cxn modelId="{EEDF3B01-1A12-46F5-B56E-24888ED7D0C3}" srcId="{71E20F58-8ACB-4886-99CE-3509572A84BE}" destId="{08CC12BB-3652-467B-A96A-5179C1D55C6D}" srcOrd="7" destOrd="0" parTransId="{4C607FC6-6226-4782-84A8-E225EED409E8}" sibTransId="{3A8626D0-2453-42CA-BC7D-CB542BB2E3F6}"/>
    <dgm:cxn modelId="{683BF403-A730-4029-AC16-0A173A8D9F5D}" type="presOf" srcId="{1AD35C13-862B-4096-81A2-5769D2ED77F0}" destId="{396AD902-DEF2-417B-AA3B-1B7F70A2C60C}" srcOrd="0" destOrd="0" presId="urn:microsoft.com/office/officeart/2005/8/layout/bProcess4"/>
    <dgm:cxn modelId="{FF01760B-507A-4E87-B540-96434551F548}" type="presOf" srcId="{C9D69D93-EA47-4408-950A-098A6E39717F}" destId="{3F670032-CB6D-466C-9893-0562A343F0CC}" srcOrd="0" destOrd="0" presId="urn:microsoft.com/office/officeart/2005/8/layout/bProcess4"/>
    <dgm:cxn modelId="{2A4E7012-05B2-43A6-8B85-904D728DF1A5}" srcId="{71E20F58-8ACB-4886-99CE-3509572A84BE}" destId="{1929E82D-7FDD-4A5C-99EE-C01D59ED3B9F}" srcOrd="3" destOrd="0" parTransId="{2F9B0E10-4172-472D-9F2D-C68323FDEFFC}" sibTransId="{C9D69D93-EA47-4408-950A-098A6E39717F}"/>
    <dgm:cxn modelId="{BBE2F817-4D09-402E-BC6B-3C5E1F5909A9}" srcId="{71E20F58-8ACB-4886-99CE-3509572A84BE}" destId="{6447F4A7-4A45-4D06-851C-39CD2B3FE4C2}" srcOrd="0" destOrd="0" parTransId="{75489CE2-E781-48CE-B827-F1625FF6F5A6}" sibTransId="{99FFD6D3-E053-42EF-B0AB-775C6D9E7F09}"/>
    <dgm:cxn modelId="{9661B31D-B2B9-48BA-B347-51CF1170054E}" type="presOf" srcId="{A1AF9F65-D496-4711-8C4D-22B21EFC2C16}" destId="{CD9CE2FA-1B45-48C5-98DA-7AEE69CF36C6}" srcOrd="0" destOrd="0" presId="urn:microsoft.com/office/officeart/2005/8/layout/bProcess4"/>
    <dgm:cxn modelId="{C5702738-9A13-4F7E-B15F-DC8CF61E9D7B}" srcId="{71E20F58-8ACB-4886-99CE-3509572A84BE}" destId="{AC6780CB-9900-4169-9F0E-5A8D9D7FF1DA}" srcOrd="4" destOrd="0" parTransId="{63B9786C-5761-4577-82BC-FC7495A05037}" sibTransId="{D200A26B-5E4B-441C-9873-3D796820BAA8}"/>
    <dgm:cxn modelId="{8F43D444-D3B0-4015-8AA5-8D5753081280}" type="presOf" srcId="{F34B1894-8752-40F2-B3B3-11C86F3FD64A}" destId="{061D3EA3-A44F-499D-8F11-A1D2690F2A89}" srcOrd="0" destOrd="0" presId="urn:microsoft.com/office/officeart/2005/8/layout/bProcess4"/>
    <dgm:cxn modelId="{6F717A4C-C9E2-47E2-86BD-2C10D9B4E944}" srcId="{71E20F58-8ACB-4886-99CE-3509572A84BE}" destId="{6641B978-8CCC-41E7-942C-7FFC6566BF2A}" srcOrd="6" destOrd="0" parTransId="{4B1A9D3F-9287-41C8-8E5D-BC43B97D3C8B}" sibTransId="{A1AF9F65-D496-4711-8C4D-22B21EFC2C16}"/>
    <dgm:cxn modelId="{863FE84E-B011-4C1C-82E0-DAF7373C8F93}" srcId="{71E20F58-8ACB-4886-99CE-3509572A84BE}" destId="{A47517D7-4060-45F4-B8A8-83447245B033}" srcOrd="2" destOrd="0" parTransId="{74827744-2BA6-4B33-B20A-611962AEC64B}" sibTransId="{1AD35C13-862B-4096-81A2-5769D2ED77F0}"/>
    <dgm:cxn modelId="{5DA8A953-27F9-4C6C-93A4-D4F101DCE7B0}" type="presOf" srcId="{98C93AED-E0D1-4A54-A94A-52C8FCEF6425}" destId="{71F4972F-3F35-4202-BE52-32BCBB876C7E}" srcOrd="0" destOrd="0" presId="urn:microsoft.com/office/officeart/2005/8/layout/bProcess4"/>
    <dgm:cxn modelId="{937E8A62-381B-43F2-818E-A200F206668B}" type="presOf" srcId="{1929E82D-7FDD-4A5C-99EE-C01D59ED3B9F}" destId="{8D21BA17-7853-4839-83AB-4847C2499115}" srcOrd="0" destOrd="0" presId="urn:microsoft.com/office/officeart/2005/8/layout/bProcess4"/>
    <dgm:cxn modelId="{233C2E84-AA9E-4B07-BE4C-CC0230AC4060}" type="presOf" srcId="{6447F4A7-4A45-4D06-851C-39CD2B3FE4C2}" destId="{2BEEB3A1-164F-4AE2-87AA-7D0C2F458E1A}" srcOrd="0" destOrd="0" presId="urn:microsoft.com/office/officeart/2005/8/layout/bProcess4"/>
    <dgm:cxn modelId="{1F3B3D95-EF9F-4AEB-B4BA-5DCA35F83AFC}" type="presOf" srcId="{2473DAED-6262-4B04-B327-C7197BAC63D6}" destId="{1F0CDD72-5D02-4B23-8039-B44C4F20032A}" srcOrd="0" destOrd="0" presId="urn:microsoft.com/office/officeart/2005/8/layout/bProcess4"/>
    <dgm:cxn modelId="{191A4E9C-E2D1-43BF-9287-6F874F5496AE}" type="presOf" srcId="{08CC12BB-3652-467B-A96A-5179C1D55C6D}" destId="{F328CEB1-D7A1-43DE-BB71-660962C5BF60}" srcOrd="0" destOrd="0" presId="urn:microsoft.com/office/officeart/2005/8/layout/bProcess4"/>
    <dgm:cxn modelId="{EA18CBA8-B7C7-4499-BE29-DD578F0C4C5A}" type="presOf" srcId="{AC6780CB-9900-4169-9F0E-5A8D9D7FF1DA}" destId="{0DE1C3D3-E125-4454-AD87-2AE67FD8E41A}" srcOrd="0" destOrd="0" presId="urn:microsoft.com/office/officeart/2005/8/layout/bProcess4"/>
    <dgm:cxn modelId="{11BEB3AE-6F77-4D1F-B41F-DCE22BAA4BFB}" type="presOf" srcId="{A47517D7-4060-45F4-B8A8-83447245B033}" destId="{41ACDA7A-AAB0-4A66-9E1D-D114563A110E}" srcOrd="0" destOrd="0" presId="urn:microsoft.com/office/officeart/2005/8/layout/bProcess4"/>
    <dgm:cxn modelId="{4968B9BC-9695-431D-B221-1E7BCEDAE671}" type="presOf" srcId="{99FFD6D3-E053-42EF-B0AB-775C6D9E7F09}" destId="{22EC991E-09B2-4322-BD54-65DCF0E65E06}" srcOrd="0" destOrd="0" presId="urn:microsoft.com/office/officeart/2005/8/layout/bProcess4"/>
    <dgm:cxn modelId="{DB5B69C1-FFC4-4D00-814A-6173C3AB3700}" type="presOf" srcId="{2B307AE6-4A76-4FE3-A6C3-BC3007383B99}" destId="{61EE80E9-4194-4772-A57E-9945FD12F250}" srcOrd="0" destOrd="0" presId="urn:microsoft.com/office/officeart/2005/8/layout/bProcess4"/>
    <dgm:cxn modelId="{0D34A1D9-CC63-4CD4-99B5-D103ED716FAF}" type="presOf" srcId="{71E20F58-8ACB-4886-99CE-3509572A84BE}" destId="{59B39DEA-F603-4404-B04C-8E7A01811347}" srcOrd="0" destOrd="0" presId="urn:microsoft.com/office/officeart/2005/8/layout/bProcess4"/>
    <dgm:cxn modelId="{CED714E5-2A72-49F4-B0B6-BEF677F6FBE1}" srcId="{71E20F58-8ACB-4886-99CE-3509572A84BE}" destId="{F34B1894-8752-40F2-B3B3-11C86F3FD64A}" srcOrd="5" destOrd="0" parTransId="{ADFBC1E7-A4E6-4E51-A7D1-EF8A73CFCA88}" sibTransId="{2B307AE6-4A76-4FE3-A6C3-BC3007383B99}"/>
    <dgm:cxn modelId="{D5EBC9EC-F7A8-4000-A0B7-DFE5FC3621D9}" srcId="{71E20F58-8ACB-4886-99CE-3509572A84BE}" destId="{2473DAED-6262-4B04-B327-C7197BAC63D6}" srcOrd="1" destOrd="0" parTransId="{5076C9A3-E995-45CD-93D5-5D5EC67936B6}" sibTransId="{98C93AED-E0D1-4A54-A94A-52C8FCEF6425}"/>
    <dgm:cxn modelId="{83AFF2EE-BEA8-4B63-A68D-B45E562BD29E}" type="presOf" srcId="{D200A26B-5E4B-441C-9873-3D796820BAA8}" destId="{3E16DE7A-CB28-4827-823D-94B0D08A3DB9}" srcOrd="0" destOrd="0" presId="urn:microsoft.com/office/officeart/2005/8/layout/bProcess4"/>
    <dgm:cxn modelId="{FEDDA9FD-218B-4CAB-A7BD-1872838CC02F}" type="presOf" srcId="{6641B978-8CCC-41E7-942C-7FFC6566BF2A}" destId="{255EF202-79C4-4736-B5F3-E399177C598E}" srcOrd="0" destOrd="0" presId="urn:microsoft.com/office/officeart/2005/8/layout/bProcess4"/>
    <dgm:cxn modelId="{D76E6C7B-B3C7-4A18-8E77-CFB8AC73F797}" type="presParOf" srcId="{59B39DEA-F603-4404-B04C-8E7A01811347}" destId="{A183604C-4FED-48A5-8BC9-5B5F4A555D9C}" srcOrd="0" destOrd="0" presId="urn:microsoft.com/office/officeart/2005/8/layout/bProcess4"/>
    <dgm:cxn modelId="{0AFA83D2-C6CC-494D-A68D-BA5A1C7B9A53}" type="presParOf" srcId="{A183604C-4FED-48A5-8BC9-5B5F4A555D9C}" destId="{04190378-6E9D-41A0-84E5-24AEEB1EA1CD}" srcOrd="0" destOrd="0" presId="urn:microsoft.com/office/officeart/2005/8/layout/bProcess4"/>
    <dgm:cxn modelId="{1E99B134-426D-4399-9FBB-B27AF6BB148B}" type="presParOf" srcId="{A183604C-4FED-48A5-8BC9-5B5F4A555D9C}" destId="{2BEEB3A1-164F-4AE2-87AA-7D0C2F458E1A}" srcOrd="1" destOrd="0" presId="urn:microsoft.com/office/officeart/2005/8/layout/bProcess4"/>
    <dgm:cxn modelId="{FB60F418-3C34-4108-AC34-D445B2F1A5FE}" type="presParOf" srcId="{59B39DEA-F603-4404-B04C-8E7A01811347}" destId="{22EC991E-09B2-4322-BD54-65DCF0E65E06}" srcOrd="1" destOrd="0" presId="urn:microsoft.com/office/officeart/2005/8/layout/bProcess4"/>
    <dgm:cxn modelId="{905D5BB9-CD4C-4E28-80BB-B5EC21352FD8}" type="presParOf" srcId="{59B39DEA-F603-4404-B04C-8E7A01811347}" destId="{5660E9BC-02BF-4467-953B-2B0E01040DB7}" srcOrd="2" destOrd="0" presId="urn:microsoft.com/office/officeart/2005/8/layout/bProcess4"/>
    <dgm:cxn modelId="{809E0DDB-F8E5-4C45-8A64-AA4EAA5966E9}" type="presParOf" srcId="{5660E9BC-02BF-4467-953B-2B0E01040DB7}" destId="{7723B958-4531-475E-9959-051E6899B766}" srcOrd="0" destOrd="0" presId="urn:microsoft.com/office/officeart/2005/8/layout/bProcess4"/>
    <dgm:cxn modelId="{BA3B1269-D00B-4AED-86DB-16D7FBDFF9C0}" type="presParOf" srcId="{5660E9BC-02BF-4467-953B-2B0E01040DB7}" destId="{1F0CDD72-5D02-4B23-8039-B44C4F20032A}" srcOrd="1" destOrd="0" presId="urn:microsoft.com/office/officeart/2005/8/layout/bProcess4"/>
    <dgm:cxn modelId="{4A4D2B76-F850-442B-A9CE-8AC9BE0D5F20}" type="presParOf" srcId="{59B39DEA-F603-4404-B04C-8E7A01811347}" destId="{71F4972F-3F35-4202-BE52-32BCBB876C7E}" srcOrd="3" destOrd="0" presId="urn:microsoft.com/office/officeart/2005/8/layout/bProcess4"/>
    <dgm:cxn modelId="{D585BF7B-FCA5-4BB3-BC19-090B80B43D7E}" type="presParOf" srcId="{59B39DEA-F603-4404-B04C-8E7A01811347}" destId="{B49ACC2E-63C8-485F-A011-EB6478FD4B90}" srcOrd="4" destOrd="0" presId="urn:microsoft.com/office/officeart/2005/8/layout/bProcess4"/>
    <dgm:cxn modelId="{40F8E7C2-D0B1-4471-B055-1FE75589E72A}" type="presParOf" srcId="{B49ACC2E-63C8-485F-A011-EB6478FD4B90}" destId="{9AE8925E-E971-42DC-8CC6-53090738C06D}" srcOrd="0" destOrd="0" presId="urn:microsoft.com/office/officeart/2005/8/layout/bProcess4"/>
    <dgm:cxn modelId="{3014C7DB-A58F-4A45-BDD1-61AED04C9ED9}" type="presParOf" srcId="{B49ACC2E-63C8-485F-A011-EB6478FD4B90}" destId="{41ACDA7A-AAB0-4A66-9E1D-D114563A110E}" srcOrd="1" destOrd="0" presId="urn:microsoft.com/office/officeart/2005/8/layout/bProcess4"/>
    <dgm:cxn modelId="{6ADB4986-70FA-46F0-84E9-FD489C45EE1B}" type="presParOf" srcId="{59B39DEA-F603-4404-B04C-8E7A01811347}" destId="{396AD902-DEF2-417B-AA3B-1B7F70A2C60C}" srcOrd="5" destOrd="0" presId="urn:microsoft.com/office/officeart/2005/8/layout/bProcess4"/>
    <dgm:cxn modelId="{3BDCBF0D-E941-4A3E-AB6D-4235D2141806}" type="presParOf" srcId="{59B39DEA-F603-4404-B04C-8E7A01811347}" destId="{64DB9451-5C59-4088-AA15-099D82B3666C}" srcOrd="6" destOrd="0" presId="urn:microsoft.com/office/officeart/2005/8/layout/bProcess4"/>
    <dgm:cxn modelId="{2DF33409-C6EA-4AA2-AD26-3FD758D72E80}" type="presParOf" srcId="{64DB9451-5C59-4088-AA15-099D82B3666C}" destId="{B1ED692E-BD4B-41A1-91DF-14C1EB78F434}" srcOrd="0" destOrd="0" presId="urn:microsoft.com/office/officeart/2005/8/layout/bProcess4"/>
    <dgm:cxn modelId="{C60323A4-02B9-4671-AA6B-E00FD52E1924}" type="presParOf" srcId="{64DB9451-5C59-4088-AA15-099D82B3666C}" destId="{8D21BA17-7853-4839-83AB-4847C2499115}" srcOrd="1" destOrd="0" presId="urn:microsoft.com/office/officeart/2005/8/layout/bProcess4"/>
    <dgm:cxn modelId="{57D3C24E-ED8D-4650-85A8-D48AD75727E0}" type="presParOf" srcId="{59B39DEA-F603-4404-B04C-8E7A01811347}" destId="{3F670032-CB6D-466C-9893-0562A343F0CC}" srcOrd="7" destOrd="0" presId="urn:microsoft.com/office/officeart/2005/8/layout/bProcess4"/>
    <dgm:cxn modelId="{0BCF6483-BE63-47DC-8BF5-4DDE9677261C}" type="presParOf" srcId="{59B39DEA-F603-4404-B04C-8E7A01811347}" destId="{CFB1DBA4-7602-43BB-8B97-6404B6C38DB3}" srcOrd="8" destOrd="0" presId="urn:microsoft.com/office/officeart/2005/8/layout/bProcess4"/>
    <dgm:cxn modelId="{8DAC0110-D494-47A5-A95F-F16FF14024A1}" type="presParOf" srcId="{CFB1DBA4-7602-43BB-8B97-6404B6C38DB3}" destId="{612159C4-A8A6-4AC8-B365-ED065ABE783C}" srcOrd="0" destOrd="0" presId="urn:microsoft.com/office/officeart/2005/8/layout/bProcess4"/>
    <dgm:cxn modelId="{4CD6E268-4B89-4E71-8511-630AA0A7A476}" type="presParOf" srcId="{CFB1DBA4-7602-43BB-8B97-6404B6C38DB3}" destId="{0DE1C3D3-E125-4454-AD87-2AE67FD8E41A}" srcOrd="1" destOrd="0" presId="urn:microsoft.com/office/officeart/2005/8/layout/bProcess4"/>
    <dgm:cxn modelId="{F208B7F6-AF64-48C3-A665-EED1FA462555}" type="presParOf" srcId="{59B39DEA-F603-4404-B04C-8E7A01811347}" destId="{3E16DE7A-CB28-4827-823D-94B0D08A3DB9}" srcOrd="9" destOrd="0" presId="urn:microsoft.com/office/officeart/2005/8/layout/bProcess4"/>
    <dgm:cxn modelId="{BA96D52A-F5DF-44DB-91ED-922E0FA86D25}" type="presParOf" srcId="{59B39DEA-F603-4404-B04C-8E7A01811347}" destId="{C78B9354-D747-4E0F-9484-A6AAFAC4CAF7}" srcOrd="10" destOrd="0" presId="urn:microsoft.com/office/officeart/2005/8/layout/bProcess4"/>
    <dgm:cxn modelId="{AF793071-689F-4DA7-B32D-B54740FC6FEB}" type="presParOf" srcId="{C78B9354-D747-4E0F-9484-A6AAFAC4CAF7}" destId="{F8A0BB31-7B6D-4237-9C7F-7A9C22E4B0DD}" srcOrd="0" destOrd="0" presId="urn:microsoft.com/office/officeart/2005/8/layout/bProcess4"/>
    <dgm:cxn modelId="{6F5414D2-6C0B-4FC2-B50A-A974B22EA9AB}" type="presParOf" srcId="{C78B9354-D747-4E0F-9484-A6AAFAC4CAF7}" destId="{061D3EA3-A44F-499D-8F11-A1D2690F2A89}" srcOrd="1" destOrd="0" presId="urn:microsoft.com/office/officeart/2005/8/layout/bProcess4"/>
    <dgm:cxn modelId="{B17799CE-0684-4D90-8159-ABD4AF638413}" type="presParOf" srcId="{59B39DEA-F603-4404-B04C-8E7A01811347}" destId="{61EE80E9-4194-4772-A57E-9945FD12F250}" srcOrd="11" destOrd="0" presId="urn:microsoft.com/office/officeart/2005/8/layout/bProcess4"/>
    <dgm:cxn modelId="{DFF4178D-935D-424F-B8B3-43641799F636}" type="presParOf" srcId="{59B39DEA-F603-4404-B04C-8E7A01811347}" destId="{09DB848C-CB61-4A79-963F-DB9E285BA080}" srcOrd="12" destOrd="0" presId="urn:microsoft.com/office/officeart/2005/8/layout/bProcess4"/>
    <dgm:cxn modelId="{07B729D1-6620-4D16-98F7-84F5A0941938}" type="presParOf" srcId="{09DB848C-CB61-4A79-963F-DB9E285BA080}" destId="{59A65868-1B5A-496F-8336-9F6716E4B3A9}" srcOrd="0" destOrd="0" presId="urn:microsoft.com/office/officeart/2005/8/layout/bProcess4"/>
    <dgm:cxn modelId="{C9BEC6C6-20F5-4BC5-94AA-9A08EA3E73C9}" type="presParOf" srcId="{09DB848C-CB61-4A79-963F-DB9E285BA080}" destId="{255EF202-79C4-4736-B5F3-E399177C598E}" srcOrd="1" destOrd="0" presId="urn:microsoft.com/office/officeart/2005/8/layout/bProcess4"/>
    <dgm:cxn modelId="{4608B444-80A7-40BF-BE42-DE4C978AB4F5}" type="presParOf" srcId="{59B39DEA-F603-4404-B04C-8E7A01811347}" destId="{CD9CE2FA-1B45-48C5-98DA-7AEE69CF36C6}" srcOrd="13" destOrd="0" presId="urn:microsoft.com/office/officeart/2005/8/layout/bProcess4"/>
    <dgm:cxn modelId="{6676C3ED-B426-44F2-AFBF-3786E5964099}" type="presParOf" srcId="{59B39DEA-F603-4404-B04C-8E7A01811347}" destId="{1A942E16-C37C-40EF-99E3-A46704349061}" srcOrd="14" destOrd="0" presId="urn:microsoft.com/office/officeart/2005/8/layout/bProcess4"/>
    <dgm:cxn modelId="{88671BBB-47C7-4759-B2AD-89D650560967}" type="presParOf" srcId="{1A942E16-C37C-40EF-99E3-A46704349061}" destId="{3C8E6B66-535C-45DC-B607-E2B1D70D064D}" srcOrd="0" destOrd="0" presId="urn:microsoft.com/office/officeart/2005/8/layout/bProcess4"/>
    <dgm:cxn modelId="{2A334A13-1E52-42FC-BABA-2260F5B812C8}" type="presParOf" srcId="{1A942E16-C37C-40EF-99E3-A46704349061}" destId="{F328CEB1-D7A1-43DE-BB71-660962C5BF6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4AFA92-AF91-4737-AFA5-7BE532DCBBE6}" type="doc">
      <dgm:prSet loTypeId="urn:microsoft.com/office/officeart/2005/8/layout/arrow2" loCatId="process" qsTypeId="urn:microsoft.com/office/officeart/2005/8/quickstyle/simple1" qsCatId="simple" csTypeId="urn:microsoft.com/office/officeart/2005/8/colors/accent1_2" csCatId="accent1" phldr="1"/>
      <dgm:spPr/>
    </dgm:pt>
    <dgm:pt modelId="{A742C021-A4DA-4817-B0A9-B9909A7CCFCB}">
      <dgm:prSet phldrT="[Text]" phldr="0"/>
      <dgm:spPr/>
      <dgm:t>
        <a:bodyPr/>
        <a:lstStyle/>
        <a:p>
          <a:pPr rtl="0"/>
          <a:r>
            <a:rPr lang="en-US" b="1" dirty="0">
              <a:solidFill>
                <a:schemeClr val="tx1"/>
              </a:solidFill>
              <a:latin typeface="Calibri Light" panose="020F0302020204030204"/>
            </a:rPr>
            <a:t>Food and stool collection</a:t>
          </a:r>
          <a:endParaRPr lang="en-US" b="1" dirty="0">
            <a:solidFill>
              <a:schemeClr val="tx1"/>
            </a:solidFill>
          </a:endParaRPr>
        </a:p>
      </dgm:t>
    </dgm:pt>
    <dgm:pt modelId="{6192B62A-DE6E-49B0-96E9-364D099D0DB1}" type="parTrans" cxnId="{4630C65B-65F2-4A8F-A2B1-33BA9396DE08}">
      <dgm:prSet/>
      <dgm:spPr/>
      <dgm:t>
        <a:bodyPr/>
        <a:lstStyle/>
        <a:p>
          <a:endParaRPr lang="en-US"/>
        </a:p>
      </dgm:t>
    </dgm:pt>
    <dgm:pt modelId="{9F0C020B-EA44-495F-A637-CFB2D992F9A4}" type="sibTrans" cxnId="{4630C65B-65F2-4A8F-A2B1-33BA9396DE08}">
      <dgm:prSet/>
      <dgm:spPr/>
      <dgm:t>
        <a:bodyPr/>
        <a:lstStyle/>
        <a:p>
          <a:endParaRPr lang="en-US"/>
        </a:p>
      </dgm:t>
    </dgm:pt>
    <dgm:pt modelId="{3DE3BC6A-6AC7-480A-B15E-EE3A2E82017A}">
      <dgm:prSet phldrT="[Text]" phldr="0"/>
      <dgm:spPr/>
      <dgm:t>
        <a:bodyPr/>
        <a:lstStyle/>
        <a:p>
          <a:pPr rtl="0"/>
          <a:r>
            <a:rPr lang="en-US" b="1" dirty="0">
              <a:solidFill>
                <a:schemeClr val="tx1"/>
              </a:solidFill>
              <a:latin typeface="Calibri Light" panose="020F0302020204030204"/>
            </a:rPr>
            <a:t>Leftover collection</a:t>
          </a:r>
          <a:endParaRPr lang="en-US" b="1" dirty="0">
            <a:solidFill>
              <a:schemeClr val="tx1"/>
            </a:solidFill>
          </a:endParaRPr>
        </a:p>
      </dgm:t>
    </dgm:pt>
    <dgm:pt modelId="{C7656F21-0DAD-4E2C-855A-7F185487862B}" type="parTrans" cxnId="{45CFC9DE-45AC-42B9-A43B-C98171B052BF}">
      <dgm:prSet/>
      <dgm:spPr/>
      <dgm:t>
        <a:bodyPr/>
        <a:lstStyle/>
        <a:p>
          <a:endParaRPr lang="en-US"/>
        </a:p>
      </dgm:t>
    </dgm:pt>
    <dgm:pt modelId="{DD4C3E3E-6773-4913-B8DA-19326677C5E9}" type="sibTrans" cxnId="{45CFC9DE-45AC-42B9-A43B-C98171B052BF}">
      <dgm:prSet/>
      <dgm:spPr/>
      <dgm:t>
        <a:bodyPr/>
        <a:lstStyle/>
        <a:p>
          <a:endParaRPr lang="en-US"/>
        </a:p>
      </dgm:t>
    </dgm:pt>
    <dgm:pt modelId="{237A770E-EB1C-4597-8B74-1EA1996E6C03}">
      <dgm:prSet phldr="0"/>
      <dgm:spPr/>
      <dgm:t>
        <a:bodyPr/>
        <a:lstStyle/>
        <a:p>
          <a:pPr rtl="0"/>
          <a:r>
            <a:rPr lang="en-US" b="0" dirty="0">
              <a:solidFill>
                <a:schemeClr val="tx1"/>
              </a:solidFill>
            </a:rPr>
            <a:t>Review prior </a:t>
          </a:r>
          <a:br>
            <a:rPr lang="en-US" b="0" dirty="0">
              <a:solidFill>
                <a:schemeClr val="tx1"/>
              </a:solidFill>
              <a:latin typeface="Calibri Light" panose="020F0302020204030204"/>
            </a:rPr>
          </a:br>
          <a:r>
            <a:rPr lang="en-US" b="0" dirty="0">
              <a:solidFill>
                <a:schemeClr val="tx1"/>
              </a:solidFill>
            </a:rPr>
            <a:t>inspection reports</a:t>
          </a:r>
          <a:endParaRPr lang="en-US" b="0" dirty="0">
            <a:solidFill>
              <a:schemeClr val="tx1"/>
            </a:solidFill>
            <a:latin typeface="Calibri Light" panose="020F0302020204030204"/>
          </a:endParaRPr>
        </a:p>
      </dgm:t>
    </dgm:pt>
    <dgm:pt modelId="{58C50CD6-F0C4-45E4-BABD-3888951233CD}" type="parTrans" cxnId="{AF118216-2111-44A7-91C7-078442314516}">
      <dgm:prSet/>
      <dgm:spPr/>
      <dgm:t>
        <a:bodyPr/>
        <a:lstStyle/>
        <a:p>
          <a:endParaRPr lang="en-US"/>
        </a:p>
      </dgm:t>
    </dgm:pt>
    <dgm:pt modelId="{2BA450C8-D5E6-41CA-8602-2F2DC4CBDA91}" type="sibTrans" cxnId="{AF118216-2111-44A7-91C7-078442314516}">
      <dgm:prSet/>
      <dgm:spPr/>
      <dgm:t>
        <a:bodyPr/>
        <a:lstStyle/>
        <a:p>
          <a:endParaRPr lang="en-US"/>
        </a:p>
      </dgm:t>
    </dgm:pt>
    <dgm:pt modelId="{1B46FCF5-326D-422A-922A-F307694BA144}" type="pres">
      <dgm:prSet presAssocID="{0A4AFA92-AF91-4737-AFA5-7BE532DCBBE6}" presName="arrowDiagram" presStyleCnt="0">
        <dgm:presLayoutVars>
          <dgm:chMax val="5"/>
          <dgm:dir/>
          <dgm:resizeHandles val="exact"/>
        </dgm:presLayoutVars>
      </dgm:prSet>
      <dgm:spPr/>
    </dgm:pt>
    <dgm:pt modelId="{BB9CEE79-7A93-4319-A7FC-0443EC19EC24}" type="pres">
      <dgm:prSet presAssocID="{0A4AFA92-AF91-4737-AFA5-7BE532DCBBE6}" presName="arrow" presStyleLbl="bgShp" presStyleIdx="0" presStyleCnt="1" custLinFactNeighborX="-34418" custLinFactNeighborY="-1189"/>
      <dgm:spPr/>
    </dgm:pt>
    <dgm:pt modelId="{F1BD0674-A98A-4B59-97BA-6DFD11EA3DBD}" type="pres">
      <dgm:prSet presAssocID="{0A4AFA92-AF91-4737-AFA5-7BE532DCBBE6}" presName="arrowDiagram3" presStyleCnt="0"/>
      <dgm:spPr/>
    </dgm:pt>
    <dgm:pt modelId="{ACC1F889-58B2-4258-A545-27E77B4B3C37}" type="pres">
      <dgm:prSet presAssocID="{A742C021-A4DA-4817-B0A9-B9909A7CCFCB}" presName="bullet3a" presStyleLbl="node1" presStyleIdx="0" presStyleCnt="3"/>
      <dgm:spPr/>
    </dgm:pt>
    <dgm:pt modelId="{6A5ABF35-F32F-49A3-847B-802D29ECCB71}" type="pres">
      <dgm:prSet presAssocID="{A742C021-A4DA-4817-B0A9-B9909A7CCFCB}" presName="textBox3a" presStyleLbl="revTx" presStyleIdx="0" presStyleCnt="3">
        <dgm:presLayoutVars>
          <dgm:bulletEnabled val="1"/>
        </dgm:presLayoutVars>
      </dgm:prSet>
      <dgm:spPr/>
    </dgm:pt>
    <dgm:pt modelId="{675973E6-8583-4D3C-83DD-8DF9ABA85E95}" type="pres">
      <dgm:prSet presAssocID="{3DE3BC6A-6AC7-480A-B15E-EE3A2E82017A}" presName="bullet3b" presStyleLbl="node1" presStyleIdx="1" presStyleCnt="3"/>
      <dgm:spPr/>
    </dgm:pt>
    <dgm:pt modelId="{79603A9A-E6CC-4291-B2EB-F3DB0B9A6211}" type="pres">
      <dgm:prSet presAssocID="{3DE3BC6A-6AC7-480A-B15E-EE3A2E82017A}" presName="textBox3b" presStyleLbl="revTx" presStyleIdx="1" presStyleCnt="3">
        <dgm:presLayoutVars>
          <dgm:bulletEnabled val="1"/>
        </dgm:presLayoutVars>
      </dgm:prSet>
      <dgm:spPr/>
    </dgm:pt>
    <dgm:pt modelId="{4BCFBECE-B3D7-455F-B7E2-7A6377505674}" type="pres">
      <dgm:prSet presAssocID="{237A770E-EB1C-4597-8B74-1EA1996E6C03}" presName="bullet3c" presStyleLbl="node1" presStyleIdx="2" presStyleCnt="3"/>
      <dgm:spPr/>
    </dgm:pt>
    <dgm:pt modelId="{4537428C-505C-46E3-8FC1-05B4E91790FC}" type="pres">
      <dgm:prSet presAssocID="{237A770E-EB1C-4597-8B74-1EA1996E6C03}" presName="textBox3c" presStyleLbl="revTx" presStyleIdx="2" presStyleCnt="3">
        <dgm:presLayoutVars>
          <dgm:bulletEnabled val="1"/>
        </dgm:presLayoutVars>
      </dgm:prSet>
      <dgm:spPr/>
    </dgm:pt>
  </dgm:ptLst>
  <dgm:cxnLst>
    <dgm:cxn modelId="{AF118216-2111-44A7-91C7-078442314516}" srcId="{0A4AFA92-AF91-4737-AFA5-7BE532DCBBE6}" destId="{237A770E-EB1C-4597-8B74-1EA1996E6C03}" srcOrd="2" destOrd="0" parTransId="{58C50CD6-F0C4-45E4-BABD-3888951233CD}" sibTransId="{2BA450C8-D5E6-41CA-8602-2F2DC4CBDA91}"/>
    <dgm:cxn modelId="{6BC5BB24-8748-487A-9A7C-01134B932AB2}" type="presOf" srcId="{237A770E-EB1C-4597-8B74-1EA1996E6C03}" destId="{4537428C-505C-46E3-8FC1-05B4E91790FC}" srcOrd="0" destOrd="0" presId="urn:microsoft.com/office/officeart/2005/8/layout/arrow2"/>
    <dgm:cxn modelId="{0B15B42B-0489-4BA9-8D52-45B687990807}" type="presOf" srcId="{A742C021-A4DA-4817-B0A9-B9909A7CCFCB}" destId="{6A5ABF35-F32F-49A3-847B-802D29ECCB71}" srcOrd="0" destOrd="0" presId="urn:microsoft.com/office/officeart/2005/8/layout/arrow2"/>
    <dgm:cxn modelId="{8E0F1548-9718-43B6-8050-DCB647B637DC}" type="presOf" srcId="{0A4AFA92-AF91-4737-AFA5-7BE532DCBBE6}" destId="{1B46FCF5-326D-422A-922A-F307694BA144}" srcOrd="0" destOrd="0" presId="urn:microsoft.com/office/officeart/2005/8/layout/arrow2"/>
    <dgm:cxn modelId="{4630C65B-65F2-4A8F-A2B1-33BA9396DE08}" srcId="{0A4AFA92-AF91-4737-AFA5-7BE532DCBBE6}" destId="{A742C021-A4DA-4817-B0A9-B9909A7CCFCB}" srcOrd="0" destOrd="0" parTransId="{6192B62A-DE6E-49B0-96E9-364D099D0DB1}" sibTransId="{9F0C020B-EA44-495F-A637-CFB2D992F9A4}"/>
    <dgm:cxn modelId="{752B3EDD-47C4-4937-AF3D-90326F7FCC57}" type="presOf" srcId="{3DE3BC6A-6AC7-480A-B15E-EE3A2E82017A}" destId="{79603A9A-E6CC-4291-B2EB-F3DB0B9A6211}" srcOrd="0" destOrd="0" presId="urn:microsoft.com/office/officeart/2005/8/layout/arrow2"/>
    <dgm:cxn modelId="{45CFC9DE-45AC-42B9-A43B-C98171B052BF}" srcId="{0A4AFA92-AF91-4737-AFA5-7BE532DCBBE6}" destId="{3DE3BC6A-6AC7-480A-B15E-EE3A2E82017A}" srcOrd="1" destOrd="0" parTransId="{C7656F21-0DAD-4E2C-855A-7F185487862B}" sibTransId="{DD4C3E3E-6773-4913-B8DA-19326677C5E9}"/>
    <dgm:cxn modelId="{1C1E12DD-AF76-4B85-86BF-A6A5DE5860AA}" type="presParOf" srcId="{1B46FCF5-326D-422A-922A-F307694BA144}" destId="{BB9CEE79-7A93-4319-A7FC-0443EC19EC24}" srcOrd="0" destOrd="0" presId="urn:microsoft.com/office/officeart/2005/8/layout/arrow2"/>
    <dgm:cxn modelId="{DC24CDDC-D0C2-4A78-A300-06F9082AD87D}" type="presParOf" srcId="{1B46FCF5-326D-422A-922A-F307694BA144}" destId="{F1BD0674-A98A-4B59-97BA-6DFD11EA3DBD}" srcOrd="1" destOrd="0" presId="urn:microsoft.com/office/officeart/2005/8/layout/arrow2"/>
    <dgm:cxn modelId="{D0491F97-F16B-4C55-92B1-14CCB6FF7291}" type="presParOf" srcId="{F1BD0674-A98A-4B59-97BA-6DFD11EA3DBD}" destId="{ACC1F889-58B2-4258-A545-27E77B4B3C37}" srcOrd="0" destOrd="0" presId="urn:microsoft.com/office/officeart/2005/8/layout/arrow2"/>
    <dgm:cxn modelId="{0B62EE7A-4434-4D40-9FD7-B338B6FFD351}" type="presParOf" srcId="{F1BD0674-A98A-4B59-97BA-6DFD11EA3DBD}" destId="{6A5ABF35-F32F-49A3-847B-802D29ECCB71}" srcOrd="1" destOrd="0" presId="urn:microsoft.com/office/officeart/2005/8/layout/arrow2"/>
    <dgm:cxn modelId="{08AE4572-4903-4F4E-8C42-CBB440179D69}" type="presParOf" srcId="{F1BD0674-A98A-4B59-97BA-6DFD11EA3DBD}" destId="{675973E6-8583-4D3C-83DD-8DF9ABA85E95}" srcOrd="2" destOrd="0" presId="urn:microsoft.com/office/officeart/2005/8/layout/arrow2"/>
    <dgm:cxn modelId="{6C582E78-1652-4DE2-9C15-85FB6E407D04}" type="presParOf" srcId="{F1BD0674-A98A-4B59-97BA-6DFD11EA3DBD}" destId="{79603A9A-E6CC-4291-B2EB-F3DB0B9A6211}" srcOrd="3" destOrd="0" presId="urn:microsoft.com/office/officeart/2005/8/layout/arrow2"/>
    <dgm:cxn modelId="{1BD0EB9D-431B-4D6C-8905-B07C93E7562E}" type="presParOf" srcId="{F1BD0674-A98A-4B59-97BA-6DFD11EA3DBD}" destId="{4BCFBECE-B3D7-455F-B7E2-7A6377505674}" srcOrd="4" destOrd="0" presId="urn:microsoft.com/office/officeart/2005/8/layout/arrow2"/>
    <dgm:cxn modelId="{CF1AB93B-1E5C-4454-B189-DA37F0F4161A}" type="presParOf" srcId="{F1BD0674-A98A-4B59-97BA-6DFD11EA3DBD}" destId="{4537428C-505C-46E3-8FC1-05B4E91790F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E20F58-8ACB-4886-99CE-3509572A84BE}" type="doc">
      <dgm:prSet loTypeId="urn:microsoft.com/office/officeart/2005/8/layout/bProcess4" loCatId="process" qsTypeId="urn:microsoft.com/office/officeart/2005/8/quickstyle/simple1" qsCatId="simple" csTypeId="urn:microsoft.com/office/officeart/2005/8/colors/accent1_3" csCatId="accent1" phldr="1"/>
      <dgm:spPr/>
      <dgm:t>
        <a:bodyPr/>
        <a:lstStyle/>
        <a:p>
          <a:endParaRPr lang="en-US"/>
        </a:p>
      </dgm:t>
    </dgm:pt>
    <dgm:pt modelId="{6447F4A7-4A45-4D06-851C-39CD2B3FE4C2}">
      <dgm:prSet phldrT="[Text]" phldr="0"/>
      <dgm:spPr/>
      <dgm:t>
        <a:bodyPr/>
        <a:lstStyle/>
        <a:p>
          <a:pPr rtl="0"/>
          <a:r>
            <a:rPr lang="en-US" b="1" dirty="0">
              <a:latin typeface="Calibri Light" panose="020F0302020204030204"/>
            </a:rPr>
            <a:t>Afternoon, Sat June 9: EHS reviews past inspection reports, conducts an inspection of the grocery store</a:t>
          </a:r>
          <a:endParaRPr lang="en-US" dirty="0"/>
        </a:p>
      </dgm:t>
    </dgm:pt>
    <dgm:pt modelId="{75489CE2-E781-48CE-B827-F1625FF6F5A6}" type="parTrans" cxnId="{BBE2F817-4D09-402E-BC6B-3C5E1F5909A9}">
      <dgm:prSet/>
      <dgm:spPr/>
      <dgm:t>
        <a:bodyPr/>
        <a:lstStyle/>
        <a:p>
          <a:endParaRPr lang="en-US"/>
        </a:p>
      </dgm:t>
    </dgm:pt>
    <dgm:pt modelId="{99FFD6D3-E053-42EF-B0AB-775C6D9E7F09}" type="sibTrans" cxnId="{BBE2F817-4D09-402E-BC6B-3C5E1F5909A9}">
      <dgm:prSet/>
      <dgm:spPr/>
      <dgm:t>
        <a:bodyPr/>
        <a:lstStyle/>
        <a:p>
          <a:endParaRPr lang="en-US"/>
        </a:p>
      </dgm:t>
    </dgm:pt>
    <dgm:pt modelId="{A47517D7-4060-45F4-B8A8-83447245B033}">
      <dgm:prSet phldrT="[Text]" phldr="0"/>
      <dgm:spPr/>
      <dgm:t>
        <a:bodyPr/>
        <a:lstStyle/>
        <a:p>
          <a:pPr rtl="0"/>
          <a:r>
            <a:rPr lang="en-US" b="1" dirty="0">
              <a:latin typeface="Calibri Light" panose="020F0302020204030204"/>
            </a:rPr>
            <a:t>Time-temperature abuse of the prime rib roasts</a:t>
          </a:r>
          <a:endParaRPr lang="en-US" b="1" dirty="0"/>
        </a:p>
      </dgm:t>
    </dgm:pt>
    <dgm:pt modelId="{74827744-2BA6-4B33-B20A-611962AEC64B}" type="parTrans" cxnId="{863FE84E-B011-4C1C-82E0-DAF7373C8F93}">
      <dgm:prSet/>
      <dgm:spPr/>
      <dgm:t>
        <a:bodyPr/>
        <a:lstStyle/>
        <a:p>
          <a:endParaRPr lang="en-US"/>
        </a:p>
      </dgm:t>
    </dgm:pt>
    <dgm:pt modelId="{1AD35C13-862B-4096-81A2-5769D2ED77F0}" type="sibTrans" cxnId="{863FE84E-B011-4C1C-82E0-DAF7373C8F93}">
      <dgm:prSet/>
      <dgm:spPr/>
      <dgm:t>
        <a:bodyPr/>
        <a:lstStyle/>
        <a:p>
          <a:endParaRPr lang="en-US"/>
        </a:p>
      </dgm:t>
    </dgm:pt>
    <dgm:pt modelId="{1929E82D-7FDD-4A5C-99EE-C01D59ED3B9F}">
      <dgm:prSet phldrT="[Text]" phldr="0"/>
      <dgm:spPr/>
      <dgm:t>
        <a:bodyPr/>
        <a:lstStyle/>
        <a:p>
          <a:pPr rtl="0"/>
          <a:r>
            <a:rPr lang="en-US" b="1" dirty="0">
              <a:latin typeface="Calibri Light" panose="020F0302020204030204"/>
            </a:rPr>
            <a:t>Newspaper article about reduced graduation turnout</a:t>
          </a:r>
          <a:endParaRPr lang="en-US" b="1" dirty="0"/>
        </a:p>
      </dgm:t>
    </dgm:pt>
    <dgm:pt modelId="{2F9B0E10-4172-472D-9F2D-C68323FDEFFC}" type="parTrans" cxnId="{2A4E7012-05B2-43A6-8B85-904D728DF1A5}">
      <dgm:prSet/>
      <dgm:spPr/>
      <dgm:t>
        <a:bodyPr/>
        <a:lstStyle/>
        <a:p>
          <a:endParaRPr lang="en-US"/>
        </a:p>
      </dgm:t>
    </dgm:pt>
    <dgm:pt modelId="{C9D69D93-EA47-4408-950A-098A6E39717F}" type="sibTrans" cxnId="{2A4E7012-05B2-43A6-8B85-904D728DF1A5}">
      <dgm:prSet/>
      <dgm:spPr/>
      <dgm:t>
        <a:bodyPr/>
        <a:lstStyle/>
        <a:p>
          <a:endParaRPr lang="en-US"/>
        </a:p>
      </dgm:t>
    </dgm:pt>
    <dgm:pt modelId="{AC6780CB-9900-4169-9F0E-5A8D9D7FF1DA}">
      <dgm:prSet phldrT="[Text]" phldr="0"/>
      <dgm:spPr/>
      <dgm:t>
        <a:bodyPr/>
        <a:lstStyle/>
        <a:p>
          <a:pPr rtl="0"/>
          <a:r>
            <a:rPr lang="en-US" b="1" dirty="0">
              <a:latin typeface="Calibri Light" panose="020F0302020204030204"/>
            </a:rPr>
            <a:t>More cases emerge;  the epidemiologist works to interview the sick individuals</a:t>
          </a:r>
          <a:endParaRPr lang="en-US" b="1" dirty="0"/>
        </a:p>
      </dgm:t>
    </dgm:pt>
    <dgm:pt modelId="{63B9786C-5761-4577-82BC-FC7495A05037}" type="parTrans" cxnId="{C5702738-9A13-4F7E-B15F-DC8CF61E9D7B}">
      <dgm:prSet/>
      <dgm:spPr/>
      <dgm:t>
        <a:bodyPr/>
        <a:lstStyle/>
        <a:p>
          <a:endParaRPr lang="en-US"/>
        </a:p>
      </dgm:t>
    </dgm:pt>
    <dgm:pt modelId="{D200A26B-5E4B-441C-9873-3D796820BAA8}" type="sibTrans" cxnId="{C5702738-9A13-4F7E-B15F-DC8CF61E9D7B}">
      <dgm:prSet/>
      <dgm:spPr/>
      <dgm:t>
        <a:bodyPr/>
        <a:lstStyle/>
        <a:p>
          <a:endParaRPr lang="en-US"/>
        </a:p>
      </dgm:t>
    </dgm:pt>
    <dgm:pt modelId="{F34B1894-8752-40F2-B3B3-11C86F3FD64A}">
      <dgm:prSet phldrT="[Text]" phldr="0"/>
      <dgm:spPr/>
      <dgm:t>
        <a:bodyPr/>
        <a:lstStyle/>
        <a:p>
          <a:pPr rtl="0"/>
          <a:r>
            <a:rPr lang="en-US" b="1" dirty="0">
              <a:latin typeface="Calibri Light" panose="020F0302020204030204"/>
            </a:rPr>
            <a:t>Monday, June 11: Odds ratio (with significant P-value) reported for roast beef</a:t>
          </a:r>
        </a:p>
      </dgm:t>
    </dgm:pt>
    <dgm:pt modelId="{ADFBC1E7-A4E6-4E51-A7D1-EF8A73CFCA88}" type="parTrans" cxnId="{CED714E5-2A72-49F4-B0B6-BEF677F6FBE1}">
      <dgm:prSet/>
      <dgm:spPr/>
      <dgm:t>
        <a:bodyPr/>
        <a:lstStyle/>
        <a:p>
          <a:endParaRPr lang="en-US"/>
        </a:p>
      </dgm:t>
    </dgm:pt>
    <dgm:pt modelId="{2B307AE6-4A76-4FE3-A6C3-BC3007383B99}" type="sibTrans" cxnId="{CED714E5-2A72-49F4-B0B6-BEF677F6FBE1}">
      <dgm:prSet/>
      <dgm:spPr/>
      <dgm:t>
        <a:bodyPr/>
        <a:lstStyle/>
        <a:p>
          <a:endParaRPr lang="en-US"/>
        </a:p>
      </dgm:t>
    </dgm:pt>
    <dgm:pt modelId="{08CC12BB-3652-467B-A96A-5179C1D55C6D}">
      <dgm:prSet phldrT="[Text]" phldr="0"/>
      <dgm:spPr/>
      <dgm:t>
        <a:bodyPr/>
        <a:lstStyle/>
        <a:p>
          <a:pPr rtl="0"/>
          <a:r>
            <a:rPr lang="en-US" b="1" dirty="0">
              <a:latin typeface="Calibri Light" panose="020F0302020204030204"/>
            </a:rPr>
            <a:t>EHS calls grocery store to obtain more information on roast beef (prime beef roasts) and potential re-visit </a:t>
          </a:r>
          <a:endParaRPr lang="en-US" b="1" dirty="0"/>
        </a:p>
      </dgm:t>
    </dgm:pt>
    <dgm:pt modelId="{4C607FC6-6226-4782-84A8-E225EED409E8}" type="parTrans" cxnId="{EEDF3B01-1A12-46F5-B56E-24888ED7D0C3}">
      <dgm:prSet/>
      <dgm:spPr/>
      <dgm:t>
        <a:bodyPr/>
        <a:lstStyle/>
        <a:p>
          <a:endParaRPr lang="en-US"/>
        </a:p>
      </dgm:t>
    </dgm:pt>
    <dgm:pt modelId="{3A8626D0-2453-42CA-BC7D-CB542BB2E3F6}" type="sibTrans" cxnId="{EEDF3B01-1A12-46F5-B56E-24888ED7D0C3}">
      <dgm:prSet/>
      <dgm:spPr/>
      <dgm:t>
        <a:bodyPr/>
        <a:lstStyle/>
        <a:p>
          <a:endParaRPr lang="en-US"/>
        </a:p>
      </dgm:t>
    </dgm:pt>
    <dgm:pt modelId="{6641B978-8CCC-41E7-942C-7FFC6566BF2A}">
      <dgm:prSet phldr="0"/>
      <dgm:spPr/>
      <dgm:t>
        <a:bodyPr/>
        <a:lstStyle/>
        <a:p>
          <a:r>
            <a:rPr lang="en-US" b="1" dirty="0">
              <a:latin typeface="Calibri Light" panose="020F0302020204030204"/>
            </a:rPr>
            <a:t>Laboratory prioritizes testing roast beef samples </a:t>
          </a:r>
          <a:endParaRPr lang="en-US" dirty="0"/>
        </a:p>
      </dgm:t>
    </dgm:pt>
    <dgm:pt modelId="{4B1A9D3F-9287-41C8-8E5D-BC43B97D3C8B}" type="parTrans" cxnId="{6F717A4C-C9E2-47E2-86BD-2C10D9B4E944}">
      <dgm:prSet/>
      <dgm:spPr/>
      <dgm:t>
        <a:bodyPr/>
        <a:lstStyle/>
        <a:p>
          <a:endParaRPr lang="en-US"/>
        </a:p>
      </dgm:t>
    </dgm:pt>
    <dgm:pt modelId="{A1AF9F65-D496-4711-8C4D-22B21EFC2C16}" type="sibTrans" cxnId="{6F717A4C-C9E2-47E2-86BD-2C10D9B4E944}">
      <dgm:prSet/>
      <dgm:spPr/>
      <dgm:t>
        <a:bodyPr/>
        <a:lstStyle/>
        <a:p>
          <a:endParaRPr lang="en-US"/>
        </a:p>
      </dgm:t>
    </dgm:pt>
    <dgm:pt modelId="{DFAB9B43-20EF-4FE7-B4DC-5A1D8EB465FF}">
      <dgm:prSet phldr="0"/>
      <dgm:spPr/>
      <dgm:t>
        <a:bodyPr/>
        <a:lstStyle/>
        <a:p>
          <a:pPr rtl="0"/>
          <a:r>
            <a:rPr lang="en-US" b="1" dirty="0">
              <a:latin typeface="Calibri Light" panose="020F0302020204030204"/>
            </a:rPr>
            <a:t>Morning, Sat June 9: Leftovers collected by EHS and sent to laboratory</a:t>
          </a:r>
        </a:p>
      </dgm:t>
    </dgm:pt>
    <dgm:pt modelId="{83592474-9586-4895-9838-08547A316618}" type="parTrans" cxnId="{68C9D13E-65F5-4101-A880-818BB78823C4}">
      <dgm:prSet/>
      <dgm:spPr/>
      <dgm:t>
        <a:bodyPr/>
        <a:lstStyle/>
        <a:p>
          <a:endParaRPr lang="en-US"/>
        </a:p>
      </dgm:t>
    </dgm:pt>
    <dgm:pt modelId="{27FAFD7D-09AA-4F47-9FA8-5DD083C279DF}" type="sibTrans" cxnId="{68C9D13E-65F5-4101-A880-818BB78823C4}">
      <dgm:prSet/>
      <dgm:spPr/>
      <dgm:t>
        <a:bodyPr/>
        <a:lstStyle/>
        <a:p>
          <a:endParaRPr lang="en-US"/>
        </a:p>
      </dgm:t>
    </dgm:pt>
    <dgm:pt modelId="{091F2944-5BE9-4EEE-B70E-D76EC025A3FF}">
      <dgm:prSet phldr="0"/>
      <dgm:spPr/>
      <dgm:t>
        <a:bodyPr/>
        <a:lstStyle/>
        <a:p>
          <a:pPr rtl="0"/>
          <a:r>
            <a:rPr lang="en-US" b="1" dirty="0">
              <a:latin typeface="Calibri Light" panose="020F0302020204030204"/>
            </a:rPr>
            <a:t>Results and new case information communicated to EHS</a:t>
          </a:r>
        </a:p>
      </dgm:t>
    </dgm:pt>
    <dgm:pt modelId="{15F1B545-C485-456A-BD02-F9C51C75FC51}" type="parTrans" cxnId="{76B37495-8E77-4103-A311-2A6DC6EFA525}">
      <dgm:prSet/>
      <dgm:spPr/>
      <dgm:t>
        <a:bodyPr/>
        <a:lstStyle/>
        <a:p>
          <a:endParaRPr lang="en-US"/>
        </a:p>
      </dgm:t>
    </dgm:pt>
    <dgm:pt modelId="{BC820F68-ACDF-423F-A244-24C605A2241C}" type="sibTrans" cxnId="{76B37495-8E77-4103-A311-2A6DC6EFA525}">
      <dgm:prSet/>
      <dgm:spPr/>
      <dgm:t>
        <a:bodyPr/>
        <a:lstStyle/>
        <a:p>
          <a:endParaRPr lang="en-US"/>
        </a:p>
      </dgm:t>
    </dgm:pt>
    <dgm:pt modelId="{59B39DEA-F603-4404-B04C-8E7A01811347}" type="pres">
      <dgm:prSet presAssocID="{71E20F58-8ACB-4886-99CE-3509572A84BE}" presName="Name0" presStyleCnt="0">
        <dgm:presLayoutVars>
          <dgm:dir/>
          <dgm:resizeHandles/>
        </dgm:presLayoutVars>
      </dgm:prSet>
      <dgm:spPr/>
    </dgm:pt>
    <dgm:pt modelId="{4B5BA661-9F31-4C8E-9406-BECAF485D9D9}" type="pres">
      <dgm:prSet presAssocID="{DFAB9B43-20EF-4FE7-B4DC-5A1D8EB465FF}" presName="compNode" presStyleCnt="0"/>
      <dgm:spPr/>
    </dgm:pt>
    <dgm:pt modelId="{EFFB42B9-C2DC-4554-A1B4-8B7B1B182A29}" type="pres">
      <dgm:prSet presAssocID="{DFAB9B43-20EF-4FE7-B4DC-5A1D8EB465FF}" presName="dummyConnPt" presStyleCnt="0"/>
      <dgm:spPr/>
    </dgm:pt>
    <dgm:pt modelId="{EA86016C-58D8-4D84-9E46-9E832A8AA2A8}" type="pres">
      <dgm:prSet presAssocID="{DFAB9B43-20EF-4FE7-B4DC-5A1D8EB465FF}" presName="node" presStyleLbl="node1" presStyleIdx="0" presStyleCnt="9">
        <dgm:presLayoutVars>
          <dgm:bulletEnabled val="1"/>
        </dgm:presLayoutVars>
      </dgm:prSet>
      <dgm:spPr/>
    </dgm:pt>
    <dgm:pt modelId="{FEB80F8D-D4E1-41AD-B587-6CB25FE8E6A6}" type="pres">
      <dgm:prSet presAssocID="{27FAFD7D-09AA-4F47-9FA8-5DD083C279DF}" presName="sibTrans" presStyleLbl="bgSibTrans2D1" presStyleIdx="0" presStyleCnt="8"/>
      <dgm:spPr/>
    </dgm:pt>
    <dgm:pt modelId="{A183604C-4FED-48A5-8BC9-5B5F4A555D9C}" type="pres">
      <dgm:prSet presAssocID="{6447F4A7-4A45-4D06-851C-39CD2B3FE4C2}" presName="compNode" presStyleCnt="0"/>
      <dgm:spPr/>
    </dgm:pt>
    <dgm:pt modelId="{04190378-6E9D-41A0-84E5-24AEEB1EA1CD}" type="pres">
      <dgm:prSet presAssocID="{6447F4A7-4A45-4D06-851C-39CD2B3FE4C2}" presName="dummyConnPt" presStyleCnt="0"/>
      <dgm:spPr/>
    </dgm:pt>
    <dgm:pt modelId="{2BEEB3A1-164F-4AE2-87AA-7D0C2F458E1A}" type="pres">
      <dgm:prSet presAssocID="{6447F4A7-4A45-4D06-851C-39CD2B3FE4C2}" presName="node" presStyleLbl="node1" presStyleIdx="1" presStyleCnt="9">
        <dgm:presLayoutVars>
          <dgm:bulletEnabled val="1"/>
        </dgm:presLayoutVars>
      </dgm:prSet>
      <dgm:spPr/>
    </dgm:pt>
    <dgm:pt modelId="{22EC991E-09B2-4322-BD54-65DCF0E65E06}" type="pres">
      <dgm:prSet presAssocID="{99FFD6D3-E053-42EF-B0AB-775C6D9E7F09}" presName="sibTrans" presStyleLbl="bgSibTrans2D1" presStyleIdx="1" presStyleCnt="8"/>
      <dgm:spPr/>
    </dgm:pt>
    <dgm:pt modelId="{B49ACC2E-63C8-485F-A011-EB6478FD4B90}" type="pres">
      <dgm:prSet presAssocID="{A47517D7-4060-45F4-B8A8-83447245B033}" presName="compNode" presStyleCnt="0"/>
      <dgm:spPr/>
    </dgm:pt>
    <dgm:pt modelId="{9AE8925E-E971-42DC-8CC6-53090738C06D}" type="pres">
      <dgm:prSet presAssocID="{A47517D7-4060-45F4-B8A8-83447245B033}" presName="dummyConnPt" presStyleCnt="0"/>
      <dgm:spPr/>
    </dgm:pt>
    <dgm:pt modelId="{41ACDA7A-AAB0-4A66-9E1D-D114563A110E}" type="pres">
      <dgm:prSet presAssocID="{A47517D7-4060-45F4-B8A8-83447245B033}" presName="node" presStyleLbl="node1" presStyleIdx="2" presStyleCnt="9">
        <dgm:presLayoutVars>
          <dgm:bulletEnabled val="1"/>
        </dgm:presLayoutVars>
      </dgm:prSet>
      <dgm:spPr/>
    </dgm:pt>
    <dgm:pt modelId="{396AD902-DEF2-417B-AA3B-1B7F70A2C60C}" type="pres">
      <dgm:prSet presAssocID="{1AD35C13-862B-4096-81A2-5769D2ED77F0}" presName="sibTrans" presStyleLbl="bgSibTrans2D1" presStyleIdx="2" presStyleCnt="8"/>
      <dgm:spPr/>
    </dgm:pt>
    <dgm:pt modelId="{64DB9451-5C59-4088-AA15-099D82B3666C}" type="pres">
      <dgm:prSet presAssocID="{1929E82D-7FDD-4A5C-99EE-C01D59ED3B9F}" presName="compNode" presStyleCnt="0"/>
      <dgm:spPr/>
    </dgm:pt>
    <dgm:pt modelId="{B1ED692E-BD4B-41A1-91DF-14C1EB78F434}" type="pres">
      <dgm:prSet presAssocID="{1929E82D-7FDD-4A5C-99EE-C01D59ED3B9F}" presName="dummyConnPt" presStyleCnt="0"/>
      <dgm:spPr/>
    </dgm:pt>
    <dgm:pt modelId="{8D21BA17-7853-4839-83AB-4847C2499115}" type="pres">
      <dgm:prSet presAssocID="{1929E82D-7FDD-4A5C-99EE-C01D59ED3B9F}" presName="node" presStyleLbl="node1" presStyleIdx="3" presStyleCnt="9">
        <dgm:presLayoutVars>
          <dgm:bulletEnabled val="1"/>
        </dgm:presLayoutVars>
      </dgm:prSet>
      <dgm:spPr/>
    </dgm:pt>
    <dgm:pt modelId="{3F670032-CB6D-466C-9893-0562A343F0CC}" type="pres">
      <dgm:prSet presAssocID="{C9D69D93-EA47-4408-950A-098A6E39717F}" presName="sibTrans" presStyleLbl="bgSibTrans2D1" presStyleIdx="3" presStyleCnt="8"/>
      <dgm:spPr/>
    </dgm:pt>
    <dgm:pt modelId="{CFB1DBA4-7602-43BB-8B97-6404B6C38DB3}" type="pres">
      <dgm:prSet presAssocID="{AC6780CB-9900-4169-9F0E-5A8D9D7FF1DA}" presName="compNode" presStyleCnt="0"/>
      <dgm:spPr/>
    </dgm:pt>
    <dgm:pt modelId="{612159C4-A8A6-4AC8-B365-ED065ABE783C}" type="pres">
      <dgm:prSet presAssocID="{AC6780CB-9900-4169-9F0E-5A8D9D7FF1DA}" presName="dummyConnPt" presStyleCnt="0"/>
      <dgm:spPr/>
    </dgm:pt>
    <dgm:pt modelId="{0DE1C3D3-E125-4454-AD87-2AE67FD8E41A}" type="pres">
      <dgm:prSet presAssocID="{AC6780CB-9900-4169-9F0E-5A8D9D7FF1DA}" presName="node" presStyleLbl="node1" presStyleIdx="4" presStyleCnt="9">
        <dgm:presLayoutVars>
          <dgm:bulletEnabled val="1"/>
        </dgm:presLayoutVars>
      </dgm:prSet>
      <dgm:spPr/>
    </dgm:pt>
    <dgm:pt modelId="{3E16DE7A-CB28-4827-823D-94B0D08A3DB9}" type="pres">
      <dgm:prSet presAssocID="{D200A26B-5E4B-441C-9873-3D796820BAA8}" presName="sibTrans" presStyleLbl="bgSibTrans2D1" presStyleIdx="4" presStyleCnt="8"/>
      <dgm:spPr/>
    </dgm:pt>
    <dgm:pt modelId="{C78B9354-D747-4E0F-9484-A6AAFAC4CAF7}" type="pres">
      <dgm:prSet presAssocID="{F34B1894-8752-40F2-B3B3-11C86F3FD64A}" presName="compNode" presStyleCnt="0"/>
      <dgm:spPr/>
    </dgm:pt>
    <dgm:pt modelId="{F8A0BB31-7B6D-4237-9C7F-7A9C22E4B0DD}" type="pres">
      <dgm:prSet presAssocID="{F34B1894-8752-40F2-B3B3-11C86F3FD64A}" presName="dummyConnPt" presStyleCnt="0"/>
      <dgm:spPr/>
    </dgm:pt>
    <dgm:pt modelId="{061D3EA3-A44F-499D-8F11-A1D2690F2A89}" type="pres">
      <dgm:prSet presAssocID="{F34B1894-8752-40F2-B3B3-11C86F3FD64A}" presName="node" presStyleLbl="node1" presStyleIdx="5" presStyleCnt="9">
        <dgm:presLayoutVars>
          <dgm:bulletEnabled val="1"/>
        </dgm:presLayoutVars>
      </dgm:prSet>
      <dgm:spPr/>
    </dgm:pt>
    <dgm:pt modelId="{61EE80E9-4194-4772-A57E-9945FD12F250}" type="pres">
      <dgm:prSet presAssocID="{2B307AE6-4A76-4FE3-A6C3-BC3007383B99}" presName="sibTrans" presStyleLbl="bgSibTrans2D1" presStyleIdx="5" presStyleCnt="8"/>
      <dgm:spPr/>
    </dgm:pt>
    <dgm:pt modelId="{1EFF89BC-523E-443B-B18A-419268B62BA9}" type="pres">
      <dgm:prSet presAssocID="{091F2944-5BE9-4EEE-B70E-D76EC025A3FF}" presName="compNode" presStyleCnt="0"/>
      <dgm:spPr/>
    </dgm:pt>
    <dgm:pt modelId="{22EE005F-7E0C-4394-BEF4-3CF386689CAE}" type="pres">
      <dgm:prSet presAssocID="{091F2944-5BE9-4EEE-B70E-D76EC025A3FF}" presName="dummyConnPt" presStyleCnt="0"/>
      <dgm:spPr/>
    </dgm:pt>
    <dgm:pt modelId="{29CCDF0D-B98A-445B-BD70-D814B1D857EF}" type="pres">
      <dgm:prSet presAssocID="{091F2944-5BE9-4EEE-B70E-D76EC025A3FF}" presName="node" presStyleLbl="node1" presStyleIdx="6" presStyleCnt="9">
        <dgm:presLayoutVars>
          <dgm:bulletEnabled val="1"/>
        </dgm:presLayoutVars>
      </dgm:prSet>
      <dgm:spPr/>
    </dgm:pt>
    <dgm:pt modelId="{32B5AAC3-FBC4-48FE-98E7-F42BD80DF3E4}" type="pres">
      <dgm:prSet presAssocID="{BC820F68-ACDF-423F-A244-24C605A2241C}" presName="sibTrans" presStyleLbl="bgSibTrans2D1" presStyleIdx="6" presStyleCnt="8"/>
      <dgm:spPr/>
    </dgm:pt>
    <dgm:pt modelId="{09DB848C-CB61-4A79-963F-DB9E285BA080}" type="pres">
      <dgm:prSet presAssocID="{6641B978-8CCC-41E7-942C-7FFC6566BF2A}" presName="compNode" presStyleCnt="0"/>
      <dgm:spPr/>
    </dgm:pt>
    <dgm:pt modelId="{59A65868-1B5A-496F-8336-9F6716E4B3A9}" type="pres">
      <dgm:prSet presAssocID="{6641B978-8CCC-41E7-942C-7FFC6566BF2A}" presName="dummyConnPt" presStyleCnt="0"/>
      <dgm:spPr/>
    </dgm:pt>
    <dgm:pt modelId="{255EF202-79C4-4736-B5F3-E399177C598E}" type="pres">
      <dgm:prSet presAssocID="{6641B978-8CCC-41E7-942C-7FFC6566BF2A}" presName="node" presStyleLbl="node1" presStyleIdx="7" presStyleCnt="9">
        <dgm:presLayoutVars>
          <dgm:bulletEnabled val="1"/>
        </dgm:presLayoutVars>
      </dgm:prSet>
      <dgm:spPr/>
    </dgm:pt>
    <dgm:pt modelId="{CD9CE2FA-1B45-48C5-98DA-7AEE69CF36C6}" type="pres">
      <dgm:prSet presAssocID="{A1AF9F65-D496-4711-8C4D-22B21EFC2C16}" presName="sibTrans" presStyleLbl="bgSibTrans2D1" presStyleIdx="7" presStyleCnt="8"/>
      <dgm:spPr/>
    </dgm:pt>
    <dgm:pt modelId="{1A942E16-C37C-40EF-99E3-A46704349061}" type="pres">
      <dgm:prSet presAssocID="{08CC12BB-3652-467B-A96A-5179C1D55C6D}" presName="compNode" presStyleCnt="0"/>
      <dgm:spPr/>
    </dgm:pt>
    <dgm:pt modelId="{3C8E6B66-535C-45DC-B607-E2B1D70D064D}" type="pres">
      <dgm:prSet presAssocID="{08CC12BB-3652-467B-A96A-5179C1D55C6D}" presName="dummyConnPt" presStyleCnt="0"/>
      <dgm:spPr/>
    </dgm:pt>
    <dgm:pt modelId="{F328CEB1-D7A1-43DE-BB71-660962C5BF60}" type="pres">
      <dgm:prSet presAssocID="{08CC12BB-3652-467B-A96A-5179C1D55C6D}" presName="node" presStyleLbl="node1" presStyleIdx="8" presStyleCnt="9">
        <dgm:presLayoutVars>
          <dgm:bulletEnabled val="1"/>
        </dgm:presLayoutVars>
      </dgm:prSet>
      <dgm:spPr/>
    </dgm:pt>
  </dgm:ptLst>
  <dgm:cxnLst>
    <dgm:cxn modelId="{EEDF3B01-1A12-46F5-B56E-24888ED7D0C3}" srcId="{71E20F58-8ACB-4886-99CE-3509572A84BE}" destId="{08CC12BB-3652-467B-A96A-5179C1D55C6D}" srcOrd="8" destOrd="0" parTransId="{4C607FC6-6226-4782-84A8-E225EED409E8}" sibTransId="{3A8626D0-2453-42CA-BC7D-CB542BB2E3F6}"/>
    <dgm:cxn modelId="{2A4E7012-05B2-43A6-8B85-904D728DF1A5}" srcId="{71E20F58-8ACB-4886-99CE-3509572A84BE}" destId="{1929E82D-7FDD-4A5C-99EE-C01D59ED3B9F}" srcOrd="3" destOrd="0" parTransId="{2F9B0E10-4172-472D-9F2D-C68323FDEFFC}" sibTransId="{C9D69D93-EA47-4408-950A-098A6E39717F}"/>
    <dgm:cxn modelId="{BBE2F817-4D09-402E-BC6B-3C5E1F5909A9}" srcId="{71E20F58-8ACB-4886-99CE-3509572A84BE}" destId="{6447F4A7-4A45-4D06-851C-39CD2B3FE4C2}" srcOrd="1" destOrd="0" parTransId="{75489CE2-E781-48CE-B827-F1625FF6F5A6}" sibTransId="{99FFD6D3-E053-42EF-B0AB-775C6D9E7F09}"/>
    <dgm:cxn modelId="{ABB1FB1D-4771-44C8-A171-F2BBE65C29BE}" type="presOf" srcId="{27FAFD7D-09AA-4F47-9FA8-5DD083C279DF}" destId="{FEB80F8D-D4E1-41AD-B587-6CB25FE8E6A6}" srcOrd="0" destOrd="0" presId="urn:microsoft.com/office/officeart/2005/8/layout/bProcess4"/>
    <dgm:cxn modelId="{DB5B5833-0CCF-4BB5-B150-8B2789CAE927}" type="presOf" srcId="{6641B978-8CCC-41E7-942C-7FFC6566BF2A}" destId="{255EF202-79C4-4736-B5F3-E399177C598E}" srcOrd="0" destOrd="0" presId="urn:microsoft.com/office/officeart/2005/8/layout/bProcess4"/>
    <dgm:cxn modelId="{B1658236-9A27-4904-951F-3239E3FE2804}" type="presOf" srcId="{AC6780CB-9900-4169-9F0E-5A8D9D7FF1DA}" destId="{0DE1C3D3-E125-4454-AD87-2AE67FD8E41A}" srcOrd="0" destOrd="0" presId="urn:microsoft.com/office/officeart/2005/8/layout/bProcess4"/>
    <dgm:cxn modelId="{C5702738-9A13-4F7E-B15F-DC8CF61E9D7B}" srcId="{71E20F58-8ACB-4886-99CE-3509572A84BE}" destId="{AC6780CB-9900-4169-9F0E-5A8D9D7FF1DA}" srcOrd="4" destOrd="0" parTransId="{63B9786C-5761-4577-82BC-FC7495A05037}" sibTransId="{D200A26B-5E4B-441C-9873-3D796820BAA8}"/>
    <dgm:cxn modelId="{68C9D13E-65F5-4101-A880-818BB78823C4}" srcId="{71E20F58-8ACB-4886-99CE-3509572A84BE}" destId="{DFAB9B43-20EF-4FE7-B4DC-5A1D8EB465FF}" srcOrd="0" destOrd="0" parTransId="{83592474-9586-4895-9838-08547A316618}" sibTransId="{27FAFD7D-09AA-4F47-9FA8-5DD083C279DF}"/>
    <dgm:cxn modelId="{6F717A4C-C9E2-47E2-86BD-2C10D9B4E944}" srcId="{71E20F58-8ACB-4886-99CE-3509572A84BE}" destId="{6641B978-8CCC-41E7-942C-7FFC6566BF2A}" srcOrd="7" destOrd="0" parTransId="{4B1A9D3F-9287-41C8-8E5D-BC43B97D3C8B}" sibTransId="{A1AF9F65-D496-4711-8C4D-22B21EFC2C16}"/>
    <dgm:cxn modelId="{863FE84E-B011-4C1C-82E0-DAF7373C8F93}" srcId="{71E20F58-8ACB-4886-99CE-3509572A84BE}" destId="{A47517D7-4060-45F4-B8A8-83447245B033}" srcOrd="2" destOrd="0" parTransId="{74827744-2BA6-4B33-B20A-611962AEC64B}" sibTransId="{1AD35C13-862B-4096-81A2-5769D2ED77F0}"/>
    <dgm:cxn modelId="{3EA9CA5D-433C-49D6-9969-F02E5BD9A319}" type="presOf" srcId="{D200A26B-5E4B-441C-9873-3D796820BAA8}" destId="{3E16DE7A-CB28-4827-823D-94B0D08A3DB9}" srcOrd="0" destOrd="0" presId="urn:microsoft.com/office/officeart/2005/8/layout/bProcess4"/>
    <dgm:cxn modelId="{04F01576-94BB-4AAF-9CF4-6CFF7650DB76}" type="presOf" srcId="{6447F4A7-4A45-4D06-851C-39CD2B3FE4C2}" destId="{2BEEB3A1-164F-4AE2-87AA-7D0C2F458E1A}" srcOrd="0" destOrd="0" presId="urn:microsoft.com/office/officeart/2005/8/layout/bProcess4"/>
    <dgm:cxn modelId="{12A07976-BE56-4C47-8989-B2B3C4E224C3}" type="presOf" srcId="{A47517D7-4060-45F4-B8A8-83447245B033}" destId="{41ACDA7A-AAB0-4A66-9E1D-D114563A110E}" srcOrd="0" destOrd="0" presId="urn:microsoft.com/office/officeart/2005/8/layout/bProcess4"/>
    <dgm:cxn modelId="{76B37495-8E77-4103-A311-2A6DC6EFA525}" srcId="{71E20F58-8ACB-4886-99CE-3509572A84BE}" destId="{091F2944-5BE9-4EEE-B70E-D76EC025A3FF}" srcOrd="6" destOrd="0" parTransId="{15F1B545-C485-456A-BD02-F9C51C75FC51}" sibTransId="{BC820F68-ACDF-423F-A244-24C605A2241C}"/>
    <dgm:cxn modelId="{9B27E5A6-5B3A-4511-A4B3-BA1E65FFFF36}" type="presOf" srcId="{F34B1894-8752-40F2-B3B3-11C86F3FD64A}" destId="{061D3EA3-A44F-499D-8F11-A1D2690F2A89}" srcOrd="0" destOrd="0" presId="urn:microsoft.com/office/officeart/2005/8/layout/bProcess4"/>
    <dgm:cxn modelId="{F01CB0B1-6591-4B0F-90DA-F5A18C327DA1}" type="presOf" srcId="{1AD35C13-862B-4096-81A2-5769D2ED77F0}" destId="{396AD902-DEF2-417B-AA3B-1B7F70A2C60C}" srcOrd="0" destOrd="0" presId="urn:microsoft.com/office/officeart/2005/8/layout/bProcess4"/>
    <dgm:cxn modelId="{B5FBC7B7-7E2E-4003-88A4-FC88FE5AE4DD}" type="presOf" srcId="{2B307AE6-4A76-4FE3-A6C3-BC3007383B99}" destId="{61EE80E9-4194-4772-A57E-9945FD12F250}" srcOrd="0" destOrd="0" presId="urn:microsoft.com/office/officeart/2005/8/layout/bProcess4"/>
    <dgm:cxn modelId="{72E234B8-4B34-4E42-A093-58F251E46F53}" type="presOf" srcId="{BC820F68-ACDF-423F-A244-24C605A2241C}" destId="{32B5AAC3-FBC4-48FE-98E7-F42BD80DF3E4}" srcOrd="0" destOrd="0" presId="urn:microsoft.com/office/officeart/2005/8/layout/bProcess4"/>
    <dgm:cxn modelId="{5B8344C7-CC28-4731-96AD-267BF1104113}" type="presOf" srcId="{C9D69D93-EA47-4408-950A-098A6E39717F}" destId="{3F670032-CB6D-466C-9893-0562A343F0CC}" srcOrd="0" destOrd="0" presId="urn:microsoft.com/office/officeart/2005/8/layout/bProcess4"/>
    <dgm:cxn modelId="{A2BA18C9-DBD5-4B8F-BB23-98FFE48D48DF}" type="presOf" srcId="{99FFD6D3-E053-42EF-B0AB-775C6D9E7F09}" destId="{22EC991E-09B2-4322-BD54-65DCF0E65E06}" srcOrd="0" destOrd="0" presId="urn:microsoft.com/office/officeart/2005/8/layout/bProcess4"/>
    <dgm:cxn modelId="{9E732BCE-3B3F-4398-99E0-34E29F93E63E}" type="presOf" srcId="{A1AF9F65-D496-4711-8C4D-22B21EFC2C16}" destId="{CD9CE2FA-1B45-48C5-98DA-7AEE69CF36C6}" srcOrd="0" destOrd="0" presId="urn:microsoft.com/office/officeart/2005/8/layout/bProcess4"/>
    <dgm:cxn modelId="{BA4F0ED6-95B2-43C2-BA0A-8B02450EB5F0}" type="presOf" srcId="{091F2944-5BE9-4EEE-B70E-D76EC025A3FF}" destId="{29CCDF0D-B98A-445B-BD70-D814B1D857EF}" srcOrd="0" destOrd="0" presId="urn:microsoft.com/office/officeart/2005/8/layout/bProcess4"/>
    <dgm:cxn modelId="{0D34A1D9-CC63-4CD4-99B5-D103ED716FAF}" type="presOf" srcId="{71E20F58-8ACB-4886-99CE-3509572A84BE}" destId="{59B39DEA-F603-4404-B04C-8E7A01811347}" srcOrd="0" destOrd="0" presId="urn:microsoft.com/office/officeart/2005/8/layout/bProcess4"/>
    <dgm:cxn modelId="{CED714E5-2A72-49F4-B0B6-BEF677F6FBE1}" srcId="{71E20F58-8ACB-4886-99CE-3509572A84BE}" destId="{F34B1894-8752-40F2-B3B3-11C86F3FD64A}" srcOrd="5" destOrd="0" parTransId="{ADFBC1E7-A4E6-4E51-A7D1-EF8A73CFCA88}" sibTransId="{2B307AE6-4A76-4FE3-A6C3-BC3007383B99}"/>
    <dgm:cxn modelId="{6E3A3BEE-0B69-4E9F-9CE6-440A8DC33981}" type="presOf" srcId="{1929E82D-7FDD-4A5C-99EE-C01D59ED3B9F}" destId="{8D21BA17-7853-4839-83AB-4847C2499115}" srcOrd="0" destOrd="0" presId="urn:microsoft.com/office/officeart/2005/8/layout/bProcess4"/>
    <dgm:cxn modelId="{26F796F2-F6E8-4FC2-97A0-968CDB11F2AE}" type="presOf" srcId="{08CC12BB-3652-467B-A96A-5179C1D55C6D}" destId="{F328CEB1-D7A1-43DE-BB71-660962C5BF60}" srcOrd="0" destOrd="0" presId="urn:microsoft.com/office/officeart/2005/8/layout/bProcess4"/>
    <dgm:cxn modelId="{D60883F9-60D3-4408-919F-EDC694216223}" type="presOf" srcId="{DFAB9B43-20EF-4FE7-B4DC-5A1D8EB465FF}" destId="{EA86016C-58D8-4D84-9E46-9E832A8AA2A8}" srcOrd="0" destOrd="0" presId="urn:microsoft.com/office/officeart/2005/8/layout/bProcess4"/>
    <dgm:cxn modelId="{40B4D8D8-ED50-4863-A8B0-7FD141A56A99}" type="presParOf" srcId="{59B39DEA-F603-4404-B04C-8E7A01811347}" destId="{4B5BA661-9F31-4C8E-9406-BECAF485D9D9}" srcOrd="0" destOrd="0" presId="urn:microsoft.com/office/officeart/2005/8/layout/bProcess4"/>
    <dgm:cxn modelId="{C983B761-9EA5-41D0-BAF5-A2A7212925E1}" type="presParOf" srcId="{4B5BA661-9F31-4C8E-9406-BECAF485D9D9}" destId="{EFFB42B9-C2DC-4554-A1B4-8B7B1B182A29}" srcOrd="0" destOrd="0" presId="urn:microsoft.com/office/officeart/2005/8/layout/bProcess4"/>
    <dgm:cxn modelId="{EE9DD63D-E39B-4C93-9F7D-FF830ECABFDA}" type="presParOf" srcId="{4B5BA661-9F31-4C8E-9406-BECAF485D9D9}" destId="{EA86016C-58D8-4D84-9E46-9E832A8AA2A8}" srcOrd="1" destOrd="0" presId="urn:microsoft.com/office/officeart/2005/8/layout/bProcess4"/>
    <dgm:cxn modelId="{C8D29F59-4B1C-49AA-A586-7B545C1C1B41}" type="presParOf" srcId="{59B39DEA-F603-4404-B04C-8E7A01811347}" destId="{FEB80F8D-D4E1-41AD-B587-6CB25FE8E6A6}" srcOrd="1" destOrd="0" presId="urn:microsoft.com/office/officeart/2005/8/layout/bProcess4"/>
    <dgm:cxn modelId="{E56705FD-0431-4FA2-BF51-248EF61C5527}" type="presParOf" srcId="{59B39DEA-F603-4404-B04C-8E7A01811347}" destId="{A183604C-4FED-48A5-8BC9-5B5F4A555D9C}" srcOrd="2" destOrd="0" presId="urn:microsoft.com/office/officeart/2005/8/layout/bProcess4"/>
    <dgm:cxn modelId="{2BC7AC39-9DE5-41B7-A428-7505A24A49A2}" type="presParOf" srcId="{A183604C-4FED-48A5-8BC9-5B5F4A555D9C}" destId="{04190378-6E9D-41A0-84E5-24AEEB1EA1CD}" srcOrd="0" destOrd="0" presId="urn:microsoft.com/office/officeart/2005/8/layout/bProcess4"/>
    <dgm:cxn modelId="{E3969743-22FA-4001-8E5D-BAC057CB27BE}" type="presParOf" srcId="{A183604C-4FED-48A5-8BC9-5B5F4A555D9C}" destId="{2BEEB3A1-164F-4AE2-87AA-7D0C2F458E1A}" srcOrd="1" destOrd="0" presId="urn:microsoft.com/office/officeart/2005/8/layout/bProcess4"/>
    <dgm:cxn modelId="{9FF3E1B9-1942-4FCC-B54B-9DDEA8113FBB}" type="presParOf" srcId="{59B39DEA-F603-4404-B04C-8E7A01811347}" destId="{22EC991E-09B2-4322-BD54-65DCF0E65E06}" srcOrd="3" destOrd="0" presId="urn:microsoft.com/office/officeart/2005/8/layout/bProcess4"/>
    <dgm:cxn modelId="{277DF47D-A97B-416C-A369-7E5E1A8A87DB}" type="presParOf" srcId="{59B39DEA-F603-4404-B04C-8E7A01811347}" destId="{B49ACC2E-63C8-485F-A011-EB6478FD4B90}" srcOrd="4" destOrd="0" presId="urn:microsoft.com/office/officeart/2005/8/layout/bProcess4"/>
    <dgm:cxn modelId="{BC6D2AE6-3033-4FC5-B71E-DC51A24D31EF}" type="presParOf" srcId="{B49ACC2E-63C8-485F-A011-EB6478FD4B90}" destId="{9AE8925E-E971-42DC-8CC6-53090738C06D}" srcOrd="0" destOrd="0" presId="urn:microsoft.com/office/officeart/2005/8/layout/bProcess4"/>
    <dgm:cxn modelId="{C60879D6-161C-4CAF-B3C4-D558C6C2D25A}" type="presParOf" srcId="{B49ACC2E-63C8-485F-A011-EB6478FD4B90}" destId="{41ACDA7A-AAB0-4A66-9E1D-D114563A110E}" srcOrd="1" destOrd="0" presId="urn:microsoft.com/office/officeart/2005/8/layout/bProcess4"/>
    <dgm:cxn modelId="{AC202C29-EB25-4BB7-B8A8-C44AA0E4E105}" type="presParOf" srcId="{59B39DEA-F603-4404-B04C-8E7A01811347}" destId="{396AD902-DEF2-417B-AA3B-1B7F70A2C60C}" srcOrd="5" destOrd="0" presId="urn:microsoft.com/office/officeart/2005/8/layout/bProcess4"/>
    <dgm:cxn modelId="{DDB092AC-69CC-4B77-BFCA-E315457FFA74}" type="presParOf" srcId="{59B39DEA-F603-4404-B04C-8E7A01811347}" destId="{64DB9451-5C59-4088-AA15-099D82B3666C}" srcOrd="6" destOrd="0" presId="urn:microsoft.com/office/officeart/2005/8/layout/bProcess4"/>
    <dgm:cxn modelId="{87968479-01EC-4691-BB9A-E39C9076350B}" type="presParOf" srcId="{64DB9451-5C59-4088-AA15-099D82B3666C}" destId="{B1ED692E-BD4B-41A1-91DF-14C1EB78F434}" srcOrd="0" destOrd="0" presId="urn:microsoft.com/office/officeart/2005/8/layout/bProcess4"/>
    <dgm:cxn modelId="{B126D1FC-B303-4CFA-AADF-3C8B3D982676}" type="presParOf" srcId="{64DB9451-5C59-4088-AA15-099D82B3666C}" destId="{8D21BA17-7853-4839-83AB-4847C2499115}" srcOrd="1" destOrd="0" presId="urn:microsoft.com/office/officeart/2005/8/layout/bProcess4"/>
    <dgm:cxn modelId="{77768EF1-8890-4552-84CE-2E02A884CAE7}" type="presParOf" srcId="{59B39DEA-F603-4404-B04C-8E7A01811347}" destId="{3F670032-CB6D-466C-9893-0562A343F0CC}" srcOrd="7" destOrd="0" presId="urn:microsoft.com/office/officeart/2005/8/layout/bProcess4"/>
    <dgm:cxn modelId="{BADC99DA-8913-44F1-AE78-0A62441A07BB}" type="presParOf" srcId="{59B39DEA-F603-4404-B04C-8E7A01811347}" destId="{CFB1DBA4-7602-43BB-8B97-6404B6C38DB3}" srcOrd="8" destOrd="0" presId="urn:microsoft.com/office/officeart/2005/8/layout/bProcess4"/>
    <dgm:cxn modelId="{C0C45DBC-EBDB-451C-A2E3-3193172FF1DB}" type="presParOf" srcId="{CFB1DBA4-7602-43BB-8B97-6404B6C38DB3}" destId="{612159C4-A8A6-4AC8-B365-ED065ABE783C}" srcOrd="0" destOrd="0" presId="urn:microsoft.com/office/officeart/2005/8/layout/bProcess4"/>
    <dgm:cxn modelId="{CB0DFCFA-1FFD-489B-B110-CEE6433D7408}" type="presParOf" srcId="{CFB1DBA4-7602-43BB-8B97-6404B6C38DB3}" destId="{0DE1C3D3-E125-4454-AD87-2AE67FD8E41A}" srcOrd="1" destOrd="0" presId="urn:microsoft.com/office/officeart/2005/8/layout/bProcess4"/>
    <dgm:cxn modelId="{1CBFBACD-7C3C-4AE3-967D-D2BB17422F71}" type="presParOf" srcId="{59B39DEA-F603-4404-B04C-8E7A01811347}" destId="{3E16DE7A-CB28-4827-823D-94B0D08A3DB9}" srcOrd="9" destOrd="0" presId="urn:microsoft.com/office/officeart/2005/8/layout/bProcess4"/>
    <dgm:cxn modelId="{6EA5327F-1E3E-4284-91E5-74B915E5F5DC}" type="presParOf" srcId="{59B39DEA-F603-4404-B04C-8E7A01811347}" destId="{C78B9354-D747-4E0F-9484-A6AAFAC4CAF7}" srcOrd="10" destOrd="0" presId="urn:microsoft.com/office/officeart/2005/8/layout/bProcess4"/>
    <dgm:cxn modelId="{FCB4FDD1-5B12-4004-975F-D33F1999F0E3}" type="presParOf" srcId="{C78B9354-D747-4E0F-9484-A6AAFAC4CAF7}" destId="{F8A0BB31-7B6D-4237-9C7F-7A9C22E4B0DD}" srcOrd="0" destOrd="0" presId="urn:microsoft.com/office/officeart/2005/8/layout/bProcess4"/>
    <dgm:cxn modelId="{C381ED60-D6C6-4C76-8877-E2AEB5E3BE71}" type="presParOf" srcId="{C78B9354-D747-4E0F-9484-A6AAFAC4CAF7}" destId="{061D3EA3-A44F-499D-8F11-A1D2690F2A89}" srcOrd="1" destOrd="0" presId="urn:microsoft.com/office/officeart/2005/8/layout/bProcess4"/>
    <dgm:cxn modelId="{6B6108D0-7F76-4DC4-AA0B-76E03F4821E1}" type="presParOf" srcId="{59B39DEA-F603-4404-B04C-8E7A01811347}" destId="{61EE80E9-4194-4772-A57E-9945FD12F250}" srcOrd="11" destOrd="0" presId="urn:microsoft.com/office/officeart/2005/8/layout/bProcess4"/>
    <dgm:cxn modelId="{2966DF81-27E6-4C3E-93DC-1A52341B9F75}" type="presParOf" srcId="{59B39DEA-F603-4404-B04C-8E7A01811347}" destId="{1EFF89BC-523E-443B-B18A-419268B62BA9}" srcOrd="12" destOrd="0" presId="urn:microsoft.com/office/officeart/2005/8/layout/bProcess4"/>
    <dgm:cxn modelId="{C3EF030F-959A-4CD7-8BD6-AAC69BB63095}" type="presParOf" srcId="{1EFF89BC-523E-443B-B18A-419268B62BA9}" destId="{22EE005F-7E0C-4394-BEF4-3CF386689CAE}" srcOrd="0" destOrd="0" presId="urn:microsoft.com/office/officeart/2005/8/layout/bProcess4"/>
    <dgm:cxn modelId="{563CB451-683C-4B44-B782-94D5B121B417}" type="presParOf" srcId="{1EFF89BC-523E-443B-B18A-419268B62BA9}" destId="{29CCDF0D-B98A-445B-BD70-D814B1D857EF}" srcOrd="1" destOrd="0" presId="urn:microsoft.com/office/officeart/2005/8/layout/bProcess4"/>
    <dgm:cxn modelId="{E606237C-8F2A-456C-A162-7A7427775826}" type="presParOf" srcId="{59B39DEA-F603-4404-B04C-8E7A01811347}" destId="{32B5AAC3-FBC4-48FE-98E7-F42BD80DF3E4}" srcOrd="13" destOrd="0" presId="urn:microsoft.com/office/officeart/2005/8/layout/bProcess4"/>
    <dgm:cxn modelId="{9710C74B-63D4-4DAB-894B-B0FABF7AA79B}" type="presParOf" srcId="{59B39DEA-F603-4404-B04C-8E7A01811347}" destId="{09DB848C-CB61-4A79-963F-DB9E285BA080}" srcOrd="14" destOrd="0" presId="urn:microsoft.com/office/officeart/2005/8/layout/bProcess4"/>
    <dgm:cxn modelId="{F761FCE9-20C2-4D4B-A46C-1BE540B216B7}" type="presParOf" srcId="{09DB848C-CB61-4A79-963F-DB9E285BA080}" destId="{59A65868-1B5A-496F-8336-9F6716E4B3A9}" srcOrd="0" destOrd="0" presId="urn:microsoft.com/office/officeart/2005/8/layout/bProcess4"/>
    <dgm:cxn modelId="{0BF87BEC-1A87-4E01-8CB3-EF42B9D280A1}" type="presParOf" srcId="{09DB848C-CB61-4A79-963F-DB9E285BA080}" destId="{255EF202-79C4-4736-B5F3-E399177C598E}" srcOrd="1" destOrd="0" presId="urn:microsoft.com/office/officeart/2005/8/layout/bProcess4"/>
    <dgm:cxn modelId="{828BB9A2-D19C-4BB7-B1CB-EDA58281B2FC}" type="presParOf" srcId="{59B39DEA-F603-4404-B04C-8E7A01811347}" destId="{CD9CE2FA-1B45-48C5-98DA-7AEE69CF36C6}" srcOrd="15" destOrd="0" presId="urn:microsoft.com/office/officeart/2005/8/layout/bProcess4"/>
    <dgm:cxn modelId="{1B72DE82-7805-44B1-BE0B-7D79B52C58C8}" type="presParOf" srcId="{59B39DEA-F603-4404-B04C-8E7A01811347}" destId="{1A942E16-C37C-40EF-99E3-A46704349061}" srcOrd="16" destOrd="0" presId="urn:microsoft.com/office/officeart/2005/8/layout/bProcess4"/>
    <dgm:cxn modelId="{78C15E8A-C47D-4C72-B5F7-2836BBF5C625}" type="presParOf" srcId="{1A942E16-C37C-40EF-99E3-A46704349061}" destId="{3C8E6B66-535C-45DC-B607-E2B1D70D064D}" srcOrd="0" destOrd="0" presId="urn:microsoft.com/office/officeart/2005/8/layout/bProcess4"/>
    <dgm:cxn modelId="{1380FCC7-1898-4F3C-B8E9-AD1676983089}" type="presParOf" srcId="{1A942E16-C37C-40EF-99E3-A46704349061}" destId="{F328CEB1-D7A1-43DE-BB71-660962C5BF6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E20F58-8ACB-4886-99CE-3509572A84BE}" type="doc">
      <dgm:prSet loTypeId="urn:microsoft.com/office/officeart/2005/8/layout/bProcess4" loCatId="process" qsTypeId="urn:microsoft.com/office/officeart/2005/8/quickstyle/simple1" qsCatId="simple" csTypeId="urn:microsoft.com/office/officeart/2005/8/colors/accent1_3" csCatId="accent1" phldr="1"/>
      <dgm:spPr/>
      <dgm:t>
        <a:bodyPr/>
        <a:lstStyle/>
        <a:p>
          <a:endParaRPr lang="en-US"/>
        </a:p>
      </dgm:t>
    </dgm:pt>
    <dgm:pt modelId="{6447F4A7-4A45-4D06-851C-39CD2B3FE4C2}">
      <dgm:prSet phldrT="[Text]" phldr="0"/>
      <dgm:spPr/>
      <dgm:t>
        <a:bodyPr/>
        <a:lstStyle/>
        <a:p>
          <a:pPr rtl="0"/>
          <a:r>
            <a:rPr lang="en-US" b="1" dirty="0">
              <a:latin typeface="Calibri Light" panose="020F0302020204030204"/>
            </a:rPr>
            <a:t>Stool specimens tested positive for enterotoxin</a:t>
          </a:r>
          <a:endParaRPr lang="en-US" b="1" dirty="0"/>
        </a:p>
      </dgm:t>
    </dgm:pt>
    <dgm:pt modelId="{75489CE2-E781-48CE-B827-F1625FF6F5A6}" type="parTrans" cxnId="{BBE2F817-4D09-402E-BC6B-3C5E1F5909A9}">
      <dgm:prSet/>
      <dgm:spPr/>
      <dgm:t>
        <a:bodyPr/>
        <a:lstStyle/>
        <a:p>
          <a:endParaRPr lang="en-US"/>
        </a:p>
      </dgm:t>
    </dgm:pt>
    <dgm:pt modelId="{99FFD6D3-E053-42EF-B0AB-775C6D9E7F09}" type="sibTrans" cxnId="{BBE2F817-4D09-402E-BC6B-3C5E1F5909A9}">
      <dgm:prSet/>
      <dgm:spPr/>
      <dgm:t>
        <a:bodyPr/>
        <a:lstStyle/>
        <a:p>
          <a:endParaRPr lang="en-US"/>
        </a:p>
      </dgm:t>
    </dgm:pt>
    <dgm:pt modelId="{A47517D7-4060-45F4-B8A8-83447245B033}">
      <dgm:prSet phldrT="[Text]" phldr="0"/>
      <dgm:spPr/>
      <dgm:t>
        <a:bodyPr/>
        <a:lstStyle/>
        <a:p>
          <a:pPr rtl="0"/>
          <a:r>
            <a:rPr lang="en-US" b="1" i="1" dirty="0">
              <a:latin typeface="Calibri Light" panose="020F0302020204030204"/>
            </a:rPr>
            <a:t>C. perfringens</a:t>
          </a:r>
          <a:r>
            <a:rPr lang="en-US" b="1" dirty="0">
              <a:latin typeface="Calibri Light" panose="020F0302020204030204"/>
            </a:rPr>
            <a:t> </a:t>
          </a:r>
          <a:r>
            <a:rPr lang="en-US" b="1" i="0" dirty="0">
              <a:latin typeface="Calibri Light" panose="020F0302020204030204"/>
            </a:rPr>
            <a:t>detected</a:t>
          </a:r>
          <a:r>
            <a:rPr lang="en-US" b="1" dirty="0">
              <a:latin typeface="Calibri Light" panose="020F0302020204030204"/>
            </a:rPr>
            <a:t> in roast beef samples by culture from leftovers and grocery store</a:t>
          </a:r>
          <a:endParaRPr lang="en-US" b="1" dirty="0"/>
        </a:p>
      </dgm:t>
    </dgm:pt>
    <dgm:pt modelId="{74827744-2BA6-4B33-B20A-611962AEC64B}" type="parTrans" cxnId="{863FE84E-B011-4C1C-82E0-DAF7373C8F93}">
      <dgm:prSet/>
      <dgm:spPr/>
      <dgm:t>
        <a:bodyPr/>
        <a:lstStyle/>
        <a:p>
          <a:endParaRPr lang="en-US"/>
        </a:p>
      </dgm:t>
    </dgm:pt>
    <dgm:pt modelId="{1AD35C13-862B-4096-81A2-5769D2ED77F0}" type="sibTrans" cxnId="{863FE84E-B011-4C1C-82E0-DAF7373C8F93}">
      <dgm:prSet/>
      <dgm:spPr/>
      <dgm:t>
        <a:bodyPr/>
        <a:lstStyle/>
        <a:p>
          <a:endParaRPr lang="en-US"/>
        </a:p>
      </dgm:t>
    </dgm:pt>
    <dgm:pt modelId="{1929E82D-7FDD-4A5C-99EE-C01D59ED3B9F}">
      <dgm:prSet phldrT="[Text]" phldr="0"/>
      <dgm:spPr/>
      <dgm:t>
        <a:bodyPr/>
        <a:lstStyle/>
        <a:p>
          <a:pPr rtl="0"/>
          <a:r>
            <a:rPr lang="en-US" b="1" dirty="0">
              <a:latin typeface="Calibri Light" panose="020F0302020204030204"/>
            </a:rPr>
            <a:t>Time-temperature abuse occurred at grocery store </a:t>
          </a:r>
          <a:endParaRPr lang="en-US" b="1" dirty="0"/>
        </a:p>
      </dgm:t>
    </dgm:pt>
    <dgm:pt modelId="{2F9B0E10-4172-472D-9F2D-C68323FDEFFC}" type="parTrans" cxnId="{2A4E7012-05B2-43A6-8B85-904D728DF1A5}">
      <dgm:prSet/>
      <dgm:spPr/>
      <dgm:t>
        <a:bodyPr/>
        <a:lstStyle/>
        <a:p>
          <a:endParaRPr lang="en-US"/>
        </a:p>
      </dgm:t>
    </dgm:pt>
    <dgm:pt modelId="{C9D69D93-EA47-4408-950A-098A6E39717F}" type="sibTrans" cxnId="{2A4E7012-05B2-43A6-8B85-904D728DF1A5}">
      <dgm:prSet/>
      <dgm:spPr/>
      <dgm:t>
        <a:bodyPr/>
        <a:lstStyle/>
        <a:p>
          <a:endParaRPr lang="en-US"/>
        </a:p>
      </dgm:t>
    </dgm:pt>
    <dgm:pt modelId="{AC6780CB-9900-4169-9F0E-5A8D9D7FF1DA}">
      <dgm:prSet phldrT="[Text]" phldr="0"/>
      <dgm:spPr/>
      <dgm:t>
        <a:bodyPr/>
        <a:lstStyle/>
        <a:p>
          <a:pPr rtl="0"/>
          <a:r>
            <a:rPr lang="en-US" b="1" dirty="0">
              <a:latin typeface="Calibri Light" panose="020F0302020204030204"/>
            </a:rPr>
            <a:t>Party host also transported food and left food out at home without temperature control </a:t>
          </a:r>
          <a:endParaRPr lang="en-US" b="1" dirty="0"/>
        </a:p>
      </dgm:t>
    </dgm:pt>
    <dgm:pt modelId="{63B9786C-5761-4577-82BC-FC7495A05037}" type="parTrans" cxnId="{C5702738-9A13-4F7E-B15F-DC8CF61E9D7B}">
      <dgm:prSet/>
      <dgm:spPr/>
      <dgm:t>
        <a:bodyPr/>
        <a:lstStyle/>
        <a:p>
          <a:endParaRPr lang="en-US"/>
        </a:p>
      </dgm:t>
    </dgm:pt>
    <dgm:pt modelId="{D200A26B-5E4B-441C-9873-3D796820BAA8}" type="sibTrans" cxnId="{C5702738-9A13-4F7E-B15F-DC8CF61E9D7B}">
      <dgm:prSet/>
      <dgm:spPr/>
      <dgm:t>
        <a:bodyPr/>
        <a:lstStyle/>
        <a:p>
          <a:endParaRPr lang="en-US"/>
        </a:p>
      </dgm:t>
    </dgm:pt>
    <dgm:pt modelId="{F34B1894-8752-40F2-B3B3-11C86F3FD64A}">
      <dgm:prSet phldrT="[Text]" phldr="0"/>
      <dgm:spPr/>
      <dgm:t>
        <a:bodyPr/>
        <a:lstStyle/>
        <a:p>
          <a:pPr rtl="0"/>
          <a:r>
            <a:rPr lang="en-US" b="1" dirty="0">
              <a:latin typeface="Calibri Light" panose="020F0302020204030204"/>
            </a:rPr>
            <a:t>Plan developed to correct violations at the grocery store</a:t>
          </a:r>
        </a:p>
      </dgm:t>
    </dgm:pt>
    <dgm:pt modelId="{ADFBC1E7-A4E6-4E51-A7D1-EF8A73CFCA88}" type="parTrans" cxnId="{CED714E5-2A72-49F4-B0B6-BEF677F6FBE1}">
      <dgm:prSet/>
      <dgm:spPr/>
      <dgm:t>
        <a:bodyPr/>
        <a:lstStyle/>
        <a:p>
          <a:endParaRPr lang="en-US"/>
        </a:p>
      </dgm:t>
    </dgm:pt>
    <dgm:pt modelId="{2B307AE6-4A76-4FE3-A6C3-BC3007383B99}" type="sibTrans" cxnId="{CED714E5-2A72-49F4-B0B6-BEF677F6FBE1}">
      <dgm:prSet/>
      <dgm:spPr/>
      <dgm:t>
        <a:bodyPr/>
        <a:lstStyle/>
        <a:p>
          <a:endParaRPr lang="en-US"/>
        </a:p>
      </dgm:t>
    </dgm:pt>
    <dgm:pt modelId="{59B39DEA-F603-4404-B04C-8E7A01811347}" type="pres">
      <dgm:prSet presAssocID="{71E20F58-8ACB-4886-99CE-3509572A84BE}" presName="Name0" presStyleCnt="0">
        <dgm:presLayoutVars>
          <dgm:dir/>
          <dgm:resizeHandles/>
        </dgm:presLayoutVars>
      </dgm:prSet>
      <dgm:spPr/>
    </dgm:pt>
    <dgm:pt modelId="{A183604C-4FED-48A5-8BC9-5B5F4A555D9C}" type="pres">
      <dgm:prSet presAssocID="{6447F4A7-4A45-4D06-851C-39CD2B3FE4C2}" presName="compNode" presStyleCnt="0"/>
      <dgm:spPr/>
    </dgm:pt>
    <dgm:pt modelId="{04190378-6E9D-41A0-84E5-24AEEB1EA1CD}" type="pres">
      <dgm:prSet presAssocID="{6447F4A7-4A45-4D06-851C-39CD2B3FE4C2}" presName="dummyConnPt" presStyleCnt="0"/>
      <dgm:spPr/>
    </dgm:pt>
    <dgm:pt modelId="{2BEEB3A1-164F-4AE2-87AA-7D0C2F458E1A}" type="pres">
      <dgm:prSet presAssocID="{6447F4A7-4A45-4D06-851C-39CD2B3FE4C2}" presName="node" presStyleLbl="node1" presStyleIdx="0" presStyleCnt="5">
        <dgm:presLayoutVars>
          <dgm:bulletEnabled val="1"/>
        </dgm:presLayoutVars>
      </dgm:prSet>
      <dgm:spPr/>
    </dgm:pt>
    <dgm:pt modelId="{22EC991E-09B2-4322-BD54-65DCF0E65E06}" type="pres">
      <dgm:prSet presAssocID="{99FFD6D3-E053-42EF-B0AB-775C6D9E7F09}" presName="sibTrans" presStyleLbl="bgSibTrans2D1" presStyleIdx="0" presStyleCnt="4"/>
      <dgm:spPr/>
    </dgm:pt>
    <dgm:pt modelId="{B49ACC2E-63C8-485F-A011-EB6478FD4B90}" type="pres">
      <dgm:prSet presAssocID="{A47517D7-4060-45F4-B8A8-83447245B033}" presName="compNode" presStyleCnt="0"/>
      <dgm:spPr/>
    </dgm:pt>
    <dgm:pt modelId="{9AE8925E-E971-42DC-8CC6-53090738C06D}" type="pres">
      <dgm:prSet presAssocID="{A47517D7-4060-45F4-B8A8-83447245B033}" presName="dummyConnPt" presStyleCnt="0"/>
      <dgm:spPr/>
    </dgm:pt>
    <dgm:pt modelId="{41ACDA7A-AAB0-4A66-9E1D-D114563A110E}" type="pres">
      <dgm:prSet presAssocID="{A47517D7-4060-45F4-B8A8-83447245B033}" presName="node" presStyleLbl="node1" presStyleIdx="1" presStyleCnt="5">
        <dgm:presLayoutVars>
          <dgm:bulletEnabled val="1"/>
        </dgm:presLayoutVars>
      </dgm:prSet>
      <dgm:spPr/>
    </dgm:pt>
    <dgm:pt modelId="{396AD902-DEF2-417B-AA3B-1B7F70A2C60C}" type="pres">
      <dgm:prSet presAssocID="{1AD35C13-862B-4096-81A2-5769D2ED77F0}" presName="sibTrans" presStyleLbl="bgSibTrans2D1" presStyleIdx="1" presStyleCnt="4"/>
      <dgm:spPr/>
    </dgm:pt>
    <dgm:pt modelId="{64DB9451-5C59-4088-AA15-099D82B3666C}" type="pres">
      <dgm:prSet presAssocID="{1929E82D-7FDD-4A5C-99EE-C01D59ED3B9F}" presName="compNode" presStyleCnt="0"/>
      <dgm:spPr/>
    </dgm:pt>
    <dgm:pt modelId="{B1ED692E-BD4B-41A1-91DF-14C1EB78F434}" type="pres">
      <dgm:prSet presAssocID="{1929E82D-7FDD-4A5C-99EE-C01D59ED3B9F}" presName="dummyConnPt" presStyleCnt="0"/>
      <dgm:spPr/>
    </dgm:pt>
    <dgm:pt modelId="{8D21BA17-7853-4839-83AB-4847C2499115}" type="pres">
      <dgm:prSet presAssocID="{1929E82D-7FDD-4A5C-99EE-C01D59ED3B9F}" presName="node" presStyleLbl="node1" presStyleIdx="2" presStyleCnt="5">
        <dgm:presLayoutVars>
          <dgm:bulletEnabled val="1"/>
        </dgm:presLayoutVars>
      </dgm:prSet>
      <dgm:spPr/>
    </dgm:pt>
    <dgm:pt modelId="{3F670032-CB6D-466C-9893-0562A343F0CC}" type="pres">
      <dgm:prSet presAssocID="{C9D69D93-EA47-4408-950A-098A6E39717F}" presName="sibTrans" presStyleLbl="bgSibTrans2D1" presStyleIdx="2" presStyleCnt="4"/>
      <dgm:spPr/>
    </dgm:pt>
    <dgm:pt modelId="{CFB1DBA4-7602-43BB-8B97-6404B6C38DB3}" type="pres">
      <dgm:prSet presAssocID="{AC6780CB-9900-4169-9F0E-5A8D9D7FF1DA}" presName="compNode" presStyleCnt="0"/>
      <dgm:spPr/>
    </dgm:pt>
    <dgm:pt modelId="{612159C4-A8A6-4AC8-B365-ED065ABE783C}" type="pres">
      <dgm:prSet presAssocID="{AC6780CB-9900-4169-9F0E-5A8D9D7FF1DA}" presName="dummyConnPt" presStyleCnt="0"/>
      <dgm:spPr/>
    </dgm:pt>
    <dgm:pt modelId="{0DE1C3D3-E125-4454-AD87-2AE67FD8E41A}" type="pres">
      <dgm:prSet presAssocID="{AC6780CB-9900-4169-9F0E-5A8D9D7FF1DA}" presName="node" presStyleLbl="node1" presStyleIdx="3" presStyleCnt="5">
        <dgm:presLayoutVars>
          <dgm:bulletEnabled val="1"/>
        </dgm:presLayoutVars>
      </dgm:prSet>
      <dgm:spPr/>
    </dgm:pt>
    <dgm:pt modelId="{3E16DE7A-CB28-4827-823D-94B0D08A3DB9}" type="pres">
      <dgm:prSet presAssocID="{D200A26B-5E4B-441C-9873-3D796820BAA8}" presName="sibTrans" presStyleLbl="bgSibTrans2D1" presStyleIdx="3" presStyleCnt="4"/>
      <dgm:spPr/>
    </dgm:pt>
    <dgm:pt modelId="{C78B9354-D747-4E0F-9484-A6AAFAC4CAF7}" type="pres">
      <dgm:prSet presAssocID="{F34B1894-8752-40F2-B3B3-11C86F3FD64A}" presName="compNode" presStyleCnt="0"/>
      <dgm:spPr/>
    </dgm:pt>
    <dgm:pt modelId="{F8A0BB31-7B6D-4237-9C7F-7A9C22E4B0DD}" type="pres">
      <dgm:prSet presAssocID="{F34B1894-8752-40F2-B3B3-11C86F3FD64A}" presName="dummyConnPt" presStyleCnt="0"/>
      <dgm:spPr/>
    </dgm:pt>
    <dgm:pt modelId="{061D3EA3-A44F-499D-8F11-A1D2690F2A89}" type="pres">
      <dgm:prSet presAssocID="{F34B1894-8752-40F2-B3B3-11C86F3FD64A}" presName="node" presStyleLbl="node1" presStyleIdx="4" presStyleCnt="5">
        <dgm:presLayoutVars>
          <dgm:bulletEnabled val="1"/>
        </dgm:presLayoutVars>
      </dgm:prSet>
      <dgm:spPr/>
    </dgm:pt>
  </dgm:ptLst>
  <dgm:cxnLst>
    <dgm:cxn modelId="{683BF403-A730-4029-AC16-0A173A8D9F5D}" type="presOf" srcId="{1AD35C13-862B-4096-81A2-5769D2ED77F0}" destId="{396AD902-DEF2-417B-AA3B-1B7F70A2C60C}" srcOrd="0" destOrd="0" presId="urn:microsoft.com/office/officeart/2005/8/layout/bProcess4"/>
    <dgm:cxn modelId="{FF01760B-507A-4E87-B540-96434551F548}" type="presOf" srcId="{C9D69D93-EA47-4408-950A-098A6E39717F}" destId="{3F670032-CB6D-466C-9893-0562A343F0CC}" srcOrd="0" destOrd="0" presId="urn:microsoft.com/office/officeart/2005/8/layout/bProcess4"/>
    <dgm:cxn modelId="{2A4E7012-05B2-43A6-8B85-904D728DF1A5}" srcId="{71E20F58-8ACB-4886-99CE-3509572A84BE}" destId="{1929E82D-7FDD-4A5C-99EE-C01D59ED3B9F}" srcOrd="2" destOrd="0" parTransId="{2F9B0E10-4172-472D-9F2D-C68323FDEFFC}" sibTransId="{C9D69D93-EA47-4408-950A-098A6E39717F}"/>
    <dgm:cxn modelId="{BBE2F817-4D09-402E-BC6B-3C5E1F5909A9}" srcId="{71E20F58-8ACB-4886-99CE-3509572A84BE}" destId="{6447F4A7-4A45-4D06-851C-39CD2B3FE4C2}" srcOrd="0" destOrd="0" parTransId="{75489CE2-E781-48CE-B827-F1625FF6F5A6}" sibTransId="{99FFD6D3-E053-42EF-B0AB-775C6D9E7F09}"/>
    <dgm:cxn modelId="{C5702738-9A13-4F7E-B15F-DC8CF61E9D7B}" srcId="{71E20F58-8ACB-4886-99CE-3509572A84BE}" destId="{AC6780CB-9900-4169-9F0E-5A8D9D7FF1DA}" srcOrd="3" destOrd="0" parTransId="{63B9786C-5761-4577-82BC-FC7495A05037}" sibTransId="{D200A26B-5E4B-441C-9873-3D796820BAA8}"/>
    <dgm:cxn modelId="{8F43D444-D3B0-4015-8AA5-8D5753081280}" type="presOf" srcId="{F34B1894-8752-40F2-B3B3-11C86F3FD64A}" destId="{061D3EA3-A44F-499D-8F11-A1D2690F2A89}" srcOrd="0" destOrd="0" presId="urn:microsoft.com/office/officeart/2005/8/layout/bProcess4"/>
    <dgm:cxn modelId="{863FE84E-B011-4C1C-82E0-DAF7373C8F93}" srcId="{71E20F58-8ACB-4886-99CE-3509572A84BE}" destId="{A47517D7-4060-45F4-B8A8-83447245B033}" srcOrd="1" destOrd="0" parTransId="{74827744-2BA6-4B33-B20A-611962AEC64B}" sibTransId="{1AD35C13-862B-4096-81A2-5769D2ED77F0}"/>
    <dgm:cxn modelId="{937E8A62-381B-43F2-818E-A200F206668B}" type="presOf" srcId="{1929E82D-7FDD-4A5C-99EE-C01D59ED3B9F}" destId="{8D21BA17-7853-4839-83AB-4847C2499115}" srcOrd="0" destOrd="0" presId="urn:microsoft.com/office/officeart/2005/8/layout/bProcess4"/>
    <dgm:cxn modelId="{233C2E84-AA9E-4B07-BE4C-CC0230AC4060}" type="presOf" srcId="{6447F4A7-4A45-4D06-851C-39CD2B3FE4C2}" destId="{2BEEB3A1-164F-4AE2-87AA-7D0C2F458E1A}" srcOrd="0" destOrd="0" presId="urn:microsoft.com/office/officeart/2005/8/layout/bProcess4"/>
    <dgm:cxn modelId="{EA18CBA8-B7C7-4499-BE29-DD578F0C4C5A}" type="presOf" srcId="{AC6780CB-9900-4169-9F0E-5A8D9D7FF1DA}" destId="{0DE1C3D3-E125-4454-AD87-2AE67FD8E41A}" srcOrd="0" destOrd="0" presId="urn:microsoft.com/office/officeart/2005/8/layout/bProcess4"/>
    <dgm:cxn modelId="{11BEB3AE-6F77-4D1F-B41F-DCE22BAA4BFB}" type="presOf" srcId="{A47517D7-4060-45F4-B8A8-83447245B033}" destId="{41ACDA7A-AAB0-4A66-9E1D-D114563A110E}" srcOrd="0" destOrd="0" presId="urn:microsoft.com/office/officeart/2005/8/layout/bProcess4"/>
    <dgm:cxn modelId="{4968B9BC-9695-431D-B221-1E7BCEDAE671}" type="presOf" srcId="{99FFD6D3-E053-42EF-B0AB-775C6D9E7F09}" destId="{22EC991E-09B2-4322-BD54-65DCF0E65E06}" srcOrd="0" destOrd="0" presId="urn:microsoft.com/office/officeart/2005/8/layout/bProcess4"/>
    <dgm:cxn modelId="{0D34A1D9-CC63-4CD4-99B5-D103ED716FAF}" type="presOf" srcId="{71E20F58-8ACB-4886-99CE-3509572A84BE}" destId="{59B39DEA-F603-4404-B04C-8E7A01811347}" srcOrd="0" destOrd="0" presId="urn:microsoft.com/office/officeart/2005/8/layout/bProcess4"/>
    <dgm:cxn modelId="{CED714E5-2A72-49F4-B0B6-BEF677F6FBE1}" srcId="{71E20F58-8ACB-4886-99CE-3509572A84BE}" destId="{F34B1894-8752-40F2-B3B3-11C86F3FD64A}" srcOrd="4" destOrd="0" parTransId="{ADFBC1E7-A4E6-4E51-A7D1-EF8A73CFCA88}" sibTransId="{2B307AE6-4A76-4FE3-A6C3-BC3007383B99}"/>
    <dgm:cxn modelId="{83AFF2EE-BEA8-4B63-A68D-B45E562BD29E}" type="presOf" srcId="{D200A26B-5E4B-441C-9873-3D796820BAA8}" destId="{3E16DE7A-CB28-4827-823D-94B0D08A3DB9}" srcOrd="0" destOrd="0" presId="urn:microsoft.com/office/officeart/2005/8/layout/bProcess4"/>
    <dgm:cxn modelId="{D76E6C7B-B3C7-4A18-8E77-CFB8AC73F797}" type="presParOf" srcId="{59B39DEA-F603-4404-B04C-8E7A01811347}" destId="{A183604C-4FED-48A5-8BC9-5B5F4A555D9C}" srcOrd="0" destOrd="0" presId="urn:microsoft.com/office/officeart/2005/8/layout/bProcess4"/>
    <dgm:cxn modelId="{0AFA83D2-C6CC-494D-A68D-BA5A1C7B9A53}" type="presParOf" srcId="{A183604C-4FED-48A5-8BC9-5B5F4A555D9C}" destId="{04190378-6E9D-41A0-84E5-24AEEB1EA1CD}" srcOrd="0" destOrd="0" presId="urn:microsoft.com/office/officeart/2005/8/layout/bProcess4"/>
    <dgm:cxn modelId="{1E99B134-426D-4399-9FBB-B27AF6BB148B}" type="presParOf" srcId="{A183604C-4FED-48A5-8BC9-5B5F4A555D9C}" destId="{2BEEB3A1-164F-4AE2-87AA-7D0C2F458E1A}" srcOrd="1" destOrd="0" presId="urn:microsoft.com/office/officeart/2005/8/layout/bProcess4"/>
    <dgm:cxn modelId="{FB60F418-3C34-4108-AC34-D445B2F1A5FE}" type="presParOf" srcId="{59B39DEA-F603-4404-B04C-8E7A01811347}" destId="{22EC991E-09B2-4322-BD54-65DCF0E65E06}" srcOrd="1" destOrd="0" presId="urn:microsoft.com/office/officeart/2005/8/layout/bProcess4"/>
    <dgm:cxn modelId="{D585BF7B-FCA5-4BB3-BC19-090B80B43D7E}" type="presParOf" srcId="{59B39DEA-F603-4404-B04C-8E7A01811347}" destId="{B49ACC2E-63C8-485F-A011-EB6478FD4B90}" srcOrd="2" destOrd="0" presId="urn:microsoft.com/office/officeart/2005/8/layout/bProcess4"/>
    <dgm:cxn modelId="{40F8E7C2-D0B1-4471-B055-1FE75589E72A}" type="presParOf" srcId="{B49ACC2E-63C8-485F-A011-EB6478FD4B90}" destId="{9AE8925E-E971-42DC-8CC6-53090738C06D}" srcOrd="0" destOrd="0" presId="urn:microsoft.com/office/officeart/2005/8/layout/bProcess4"/>
    <dgm:cxn modelId="{3014C7DB-A58F-4A45-BDD1-61AED04C9ED9}" type="presParOf" srcId="{B49ACC2E-63C8-485F-A011-EB6478FD4B90}" destId="{41ACDA7A-AAB0-4A66-9E1D-D114563A110E}" srcOrd="1" destOrd="0" presId="urn:microsoft.com/office/officeart/2005/8/layout/bProcess4"/>
    <dgm:cxn modelId="{6ADB4986-70FA-46F0-84E9-FD489C45EE1B}" type="presParOf" srcId="{59B39DEA-F603-4404-B04C-8E7A01811347}" destId="{396AD902-DEF2-417B-AA3B-1B7F70A2C60C}" srcOrd="3" destOrd="0" presId="urn:microsoft.com/office/officeart/2005/8/layout/bProcess4"/>
    <dgm:cxn modelId="{3BDCBF0D-E941-4A3E-AB6D-4235D2141806}" type="presParOf" srcId="{59B39DEA-F603-4404-B04C-8E7A01811347}" destId="{64DB9451-5C59-4088-AA15-099D82B3666C}" srcOrd="4" destOrd="0" presId="urn:microsoft.com/office/officeart/2005/8/layout/bProcess4"/>
    <dgm:cxn modelId="{2DF33409-C6EA-4AA2-AD26-3FD758D72E80}" type="presParOf" srcId="{64DB9451-5C59-4088-AA15-099D82B3666C}" destId="{B1ED692E-BD4B-41A1-91DF-14C1EB78F434}" srcOrd="0" destOrd="0" presId="urn:microsoft.com/office/officeart/2005/8/layout/bProcess4"/>
    <dgm:cxn modelId="{C60323A4-02B9-4671-AA6B-E00FD52E1924}" type="presParOf" srcId="{64DB9451-5C59-4088-AA15-099D82B3666C}" destId="{8D21BA17-7853-4839-83AB-4847C2499115}" srcOrd="1" destOrd="0" presId="urn:microsoft.com/office/officeart/2005/8/layout/bProcess4"/>
    <dgm:cxn modelId="{57D3C24E-ED8D-4650-85A8-D48AD75727E0}" type="presParOf" srcId="{59B39DEA-F603-4404-B04C-8E7A01811347}" destId="{3F670032-CB6D-466C-9893-0562A343F0CC}" srcOrd="5" destOrd="0" presId="urn:microsoft.com/office/officeart/2005/8/layout/bProcess4"/>
    <dgm:cxn modelId="{0BCF6483-BE63-47DC-8BF5-4DDE9677261C}" type="presParOf" srcId="{59B39DEA-F603-4404-B04C-8E7A01811347}" destId="{CFB1DBA4-7602-43BB-8B97-6404B6C38DB3}" srcOrd="6" destOrd="0" presId="urn:microsoft.com/office/officeart/2005/8/layout/bProcess4"/>
    <dgm:cxn modelId="{8DAC0110-D494-47A5-A95F-F16FF14024A1}" type="presParOf" srcId="{CFB1DBA4-7602-43BB-8B97-6404B6C38DB3}" destId="{612159C4-A8A6-4AC8-B365-ED065ABE783C}" srcOrd="0" destOrd="0" presId="urn:microsoft.com/office/officeart/2005/8/layout/bProcess4"/>
    <dgm:cxn modelId="{4CD6E268-4B89-4E71-8511-630AA0A7A476}" type="presParOf" srcId="{CFB1DBA4-7602-43BB-8B97-6404B6C38DB3}" destId="{0DE1C3D3-E125-4454-AD87-2AE67FD8E41A}" srcOrd="1" destOrd="0" presId="urn:microsoft.com/office/officeart/2005/8/layout/bProcess4"/>
    <dgm:cxn modelId="{F208B7F6-AF64-48C3-A665-EED1FA462555}" type="presParOf" srcId="{59B39DEA-F603-4404-B04C-8E7A01811347}" destId="{3E16DE7A-CB28-4827-823D-94B0D08A3DB9}" srcOrd="7" destOrd="0" presId="urn:microsoft.com/office/officeart/2005/8/layout/bProcess4"/>
    <dgm:cxn modelId="{BA96D52A-F5DF-44DB-91ED-922E0FA86D25}" type="presParOf" srcId="{59B39DEA-F603-4404-B04C-8E7A01811347}" destId="{C78B9354-D747-4E0F-9484-A6AAFAC4CAF7}" srcOrd="8" destOrd="0" presId="urn:microsoft.com/office/officeart/2005/8/layout/bProcess4"/>
    <dgm:cxn modelId="{AF793071-689F-4DA7-B32D-B54740FC6FEB}" type="presParOf" srcId="{C78B9354-D747-4E0F-9484-A6AAFAC4CAF7}" destId="{F8A0BB31-7B6D-4237-9C7F-7A9C22E4B0DD}" srcOrd="0" destOrd="0" presId="urn:microsoft.com/office/officeart/2005/8/layout/bProcess4"/>
    <dgm:cxn modelId="{6F5414D2-6C0B-4FC2-B50A-A974B22EA9AB}" type="presParOf" srcId="{C78B9354-D747-4E0F-9484-A6AAFAC4CAF7}" destId="{061D3EA3-A44F-499D-8F11-A1D2690F2A8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A3320-33A9-4A7A-84E4-A3C3A3B89791}">
      <dsp:nvSpPr>
        <dsp:cNvPr id="0" name=""/>
        <dsp:cNvSpPr/>
      </dsp:nvSpPr>
      <dsp:spPr>
        <a:xfrm>
          <a:off x="0" y="2073731"/>
          <a:ext cx="9108527"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8782603-5D7B-4591-8A4F-BB107CB9ADDB}">
      <dsp:nvSpPr>
        <dsp:cNvPr id="0" name=""/>
        <dsp:cNvSpPr/>
      </dsp:nvSpPr>
      <dsp:spPr>
        <a:xfrm>
          <a:off x="110676" y="2227187"/>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1 pm </a:t>
          </a:r>
        </a:p>
      </dsp:txBody>
      <dsp:txXfrm>
        <a:off x="110676" y="2227187"/>
        <a:ext cx="1583140" cy="468663"/>
      </dsp:txXfrm>
    </dsp:sp>
    <dsp:sp modelId="{833C25E9-6BC0-4BF2-B365-590E3F67D3FF}">
      <dsp:nvSpPr>
        <dsp:cNvPr id="0" name=""/>
        <dsp:cNvSpPr/>
      </dsp:nvSpPr>
      <dsp:spPr>
        <a:xfrm>
          <a:off x="2735" y="578570"/>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Local Grocery Store</a:t>
          </a:r>
        </a:p>
      </dsp:txBody>
      <dsp:txXfrm>
        <a:off x="37255" y="613090"/>
        <a:ext cx="1729983" cy="638102"/>
      </dsp:txXfrm>
    </dsp:sp>
    <dsp:sp modelId="{BD306EF0-8E18-4B7C-9D9E-8175211DF6E7}">
      <dsp:nvSpPr>
        <dsp:cNvPr id="0" name=""/>
        <dsp:cNvSpPr/>
      </dsp:nvSpPr>
      <dsp:spPr>
        <a:xfrm>
          <a:off x="902246" y="1285713"/>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99FC21F-3B3C-4945-AFF0-B48A410D5E66}">
      <dsp:nvSpPr>
        <dsp:cNvPr id="0" name=""/>
        <dsp:cNvSpPr/>
      </dsp:nvSpPr>
      <dsp:spPr>
        <a:xfrm>
          <a:off x="1154109" y="1451611"/>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1:20 pm </a:t>
          </a:r>
        </a:p>
      </dsp:txBody>
      <dsp:txXfrm>
        <a:off x="1154109" y="1451611"/>
        <a:ext cx="1583140" cy="468663"/>
      </dsp:txXfrm>
    </dsp:sp>
    <dsp:sp modelId="{80771FDE-69ED-4AED-88ED-81FE7345575D}">
      <dsp:nvSpPr>
        <dsp:cNvPr id="0" name=""/>
        <dsp:cNvSpPr/>
      </dsp:nvSpPr>
      <dsp:spPr>
        <a:xfrm>
          <a:off x="871140"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F4CC8-F5D5-4F4A-9C14-B6F8235629E4}">
      <dsp:nvSpPr>
        <dsp:cNvPr id="0" name=""/>
        <dsp:cNvSpPr/>
      </dsp:nvSpPr>
      <dsp:spPr>
        <a:xfrm>
          <a:off x="1046168" y="2861748"/>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Bakery</a:t>
          </a:r>
        </a:p>
      </dsp:txBody>
      <dsp:txXfrm>
        <a:off x="1080688" y="2896268"/>
        <a:ext cx="1729983" cy="638102"/>
      </dsp:txXfrm>
    </dsp:sp>
    <dsp:sp modelId="{00871A58-7DEC-44AA-B4FB-74C918F28962}">
      <dsp:nvSpPr>
        <dsp:cNvPr id="0" name=""/>
        <dsp:cNvSpPr/>
      </dsp:nvSpPr>
      <dsp:spPr>
        <a:xfrm>
          <a:off x="1945680" y="2073730"/>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53AFE2C-4E6C-44E4-932E-8157365BBACD}">
      <dsp:nvSpPr>
        <dsp:cNvPr id="0" name=""/>
        <dsp:cNvSpPr/>
      </dsp:nvSpPr>
      <dsp:spPr>
        <a:xfrm>
          <a:off x="2197543" y="2227187"/>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1:40 pm </a:t>
          </a:r>
        </a:p>
      </dsp:txBody>
      <dsp:txXfrm>
        <a:off x="2197543" y="2227187"/>
        <a:ext cx="1583140" cy="468663"/>
      </dsp:txXfrm>
    </dsp:sp>
    <dsp:sp modelId="{805BBC85-5CDA-413E-A3AB-E2F582DB5D26}">
      <dsp:nvSpPr>
        <dsp:cNvPr id="0" name=""/>
        <dsp:cNvSpPr/>
      </dsp:nvSpPr>
      <dsp:spPr>
        <a:xfrm>
          <a:off x="1914574"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B6707-227B-42E4-9AB3-1D0DB0557F60}">
      <dsp:nvSpPr>
        <dsp:cNvPr id="0" name=""/>
        <dsp:cNvSpPr/>
      </dsp:nvSpPr>
      <dsp:spPr>
        <a:xfrm>
          <a:off x="2089601" y="578570"/>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Brad's Stateline Chicken Restaurant</a:t>
          </a:r>
        </a:p>
      </dsp:txBody>
      <dsp:txXfrm>
        <a:off x="2124121" y="613090"/>
        <a:ext cx="1729983" cy="638102"/>
      </dsp:txXfrm>
    </dsp:sp>
    <dsp:sp modelId="{7B1A353A-CB8E-4810-A293-A3C497C7D3ED}">
      <dsp:nvSpPr>
        <dsp:cNvPr id="0" name=""/>
        <dsp:cNvSpPr/>
      </dsp:nvSpPr>
      <dsp:spPr>
        <a:xfrm>
          <a:off x="2989113" y="1285713"/>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A48D10-9E0C-40CB-9676-F1AEB5E709B3}">
      <dsp:nvSpPr>
        <dsp:cNvPr id="0" name=""/>
        <dsp:cNvSpPr/>
      </dsp:nvSpPr>
      <dsp:spPr>
        <a:xfrm>
          <a:off x="3240976" y="1451611"/>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2 pm </a:t>
          </a:r>
        </a:p>
      </dsp:txBody>
      <dsp:txXfrm>
        <a:off x="3240976" y="1451611"/>
        <a:ext cx="1583140" cy="468663"/>
      </dsp:txXfrm>
    </dsp:sp>
    <dsp:sp modelId="{5D1D9AFF-69B4-4D4E-988B-08CA4BD9F751}">
      <dsp:nvSpPr>
        <dsp:cNvPr id="0" name=""/>
        <dsp:cNvSpPr/>
      </dsp:nvSpPr>
      <dsp:spPr>
        <a:xfrm>
          <a:off x="2958007"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2FEE2-6EAA-4A22-AA50-CCB5C8A4C48E}">
      <dsp:nvSpPr>
        <dsp:cNvPr id="0" name=""/>
        <dsp:cNvSpPr/>
      </dsp:nvSpPr>
      <dsp:spPr>
        <a:xfrm>
          <a:off x="3133035" y="2861748"/>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Host Arrived Home</a:t>
          </a:r>
        </a:p>
      </dsp:txBody>
      <dsp:txXfrm>
        <a:off x="3167555" y="2896268"/>
        <a:ext cx="1729983" cy="638102"/>
      </dsp:txXfrm>
    </dsp:sp>
    <dsp:sp modelId="{F8B5BFFC-825C-4F55-B166-D88FE18C849B}">
      <dsp:nvSpPr>
        <dsp:cNvPr id="0" name=""/>
        <dsp:cNvSpPr/>
      </dsp:nvSpPr>
      <dsp:spPr>
        <a:xfrm>
          <a:off x="4032546" y="2073730"/>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451FE25-1179-4E1C-9B9E-F545EAD60F42}">
      <dsp:nvSpPr>
        <dsp:cNvPr id="0" name=""/>
        <dsp:cNvSpPr/>
      </dsp:nvSpPr>
      <dsp:spPr>
        <a:xfrm>
          <a:off x="4284410" y="2227187"/>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5 pm </a:t>
          </a:r>
        </a:p>
      </dsp:txBody>
      <dsp:txXfrm>
        <a:off x="4284410" y="2227187"/>
        <a:ext cx="1583140" cy="468663"/>
      </dsp:txXfrm>
    </dsp:sp>
    <dsp:sp modelId="{02C2A256-36F7-4B35-9C9E-B22F8BD3B6F5}">
      <dsp:nvSpPr>
        <dsp:cNvPr id="0" name=""/>
        <dsp:cNvSpPr/>
      </dsp:nvSpPr>
      <dsp:spPr>
        <a:xfrm>
          <a:off x="4001440"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9E7B3-FC1F-4BD8-9EFB-0CF13109A57D}">
      <dsp:nvSpPr>
        <dsp:cNvPr id="0" name=""/>
        <dsp:cNvSpPr/>
      </dsp:nvSpPr>
      <dsp:spPr>
        <a:xfrm>
          <a:off x="4176468" y="578570"/>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Party Started</a:t>
          </a:r>
        </a:p>
      </dsp:txBody>
      <dsp:txXfrm>
        <a:off x="4210988" y="613090"/>
        <a:ext cx="1729983" cy="638102"/>
      </dsp:txXfrm>
    </dsp:sp>
    <dsp:sp modelId="{0AAA2ADC-07AD-4F09-BDD7-89E1D95D779E}">
      <dsp:nvSpPr>
        <dsp:cNvPr id="0" name=""/>
        <dsp:cNvSpPr/>
      </dsp:nvSpPr>
      <dsp:spPr>
        <a:xfrm>
          <a:off x="5075980" y="1285713"/>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DAA2F28-6487-4094-8142-0F992B089712}">
      <dsp:nvSpPr>
        <dsp:cNvPr id="0" name=""/>
        <dsp:cNvSpPr/>
      </dsp:nvSpPr>
      <dsp:spPr>
        <a:xfrm>
          <a:off x="5327843" y="1451611"/>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6-8 pm </a:t>
          </a:r>
        </a:p>
      </dsp:txBody>
      <dsp:txXfrm>
        <a:off x="5327843" y="1451611"/>
        <a:ext cx="1583140" cy="468663"/>
      </dsp:txXfrm>
    </dsp:sp>
    <dsp:sp modelId="{74D0B2D7-4C16-4BDA-BCA7-88BE6E2DED94}">
      <dsp:nvSpPr>
        <dsp:cNvPr id="0" name=""/>
        <dsp:cNvSpPr/>
      </dsp:nvSpPr>
      <dsp:spPr>
        <a:xfrm>
          <a:off x="5044874"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63217-D15A-41BD-B4C2-B8FE681FD088}">
      <dsp:nvSpPr>
        <dsp:cNvPr id="0" name=""/>
        <dsp:cNvSpPr/>
      </dsp:nvSpPr>
      <dsp:spPr>
        <a:xfrm>
          <a:off x="5219902" y="2861748"/>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Food Consumed </a:t>
          </a:r>
        </a:p>
      </dsp:txBody>
      <dsp:txXfrm>
        <a:off x="5254422" y="2896268"/>
        <a:ext cx="1729983" cy="638102"/>
      </dsp:txXfrm>
    </dsp:sp>
    <dsp:sp modelId="{0DB5558A-D627-4882-AAF6-0467916EAB51}">
      <dsp:nvSpPr>
        <dsp:cNvPr id="0" name=""/>
        <dsp:cNvSpPr/>
      </dsp:nvSpPr>
      <dsp:spPr>
        <a:xfrm>
          <a:off x="6119413" y="2073730"/>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EC02A66-F2C0-44F2-80CD-C2ECEA646A95}">
      <dsp:nvSpPr>
        <dsp:cNvPr id="0" name=""/>
        <dsp:cNvSpPr/>
      </dsp:nvSpPr>
      <dsp:spPr>
        <a:xfrm>
          <a:off x="6371276" y="2227187"/>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8:30 pm </a:t>
          </a:r>
        </a:p>
      </dsp:txBody>
      <dsp:txXfrm>
        <a:off x="6371276" y="2227187"/>
        <a:ext cx="1583140" cy="468663"/>
      </dsp:txXfrm>
    </dsp:sp>
    <dsp:sp modelId="{0FD50534-3D89-4385-BC4C-F68868E480DD}">
      <dsp:nvSpPr>
        <dsp:cNvPr id="0" name=""/>
        <dsp:cNvSpPr/>
      </dsp:nvSpPr>
      <dsp:spPr>
        <a:xfrm>
          <a:off x="6088307"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46760-CB69-42E9-A37B-651A734A6103}">
      <dsp:nvSpPr>
        <dsp:cNvPr id="0" name=""/>
        <dsp:cNvSpPr/>
      </dsp:nvSpPr>
      <dsp:spPr>
        <a:xfrm>
          <a:off x="6263335" y="578570"/>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Cake Served </a:t>
          </a:r>
        </a:p>
      </dsp:txBody>
      <dsp:txXfrm>
        <a:off x="6297855" y="613090"/>
        <a:ext cx="1729983" cy="638102"/>
      </dsp:txXfrm>
    </dsp:sp>
    <dsp:sp modelId="{5767E777-0126-4952-938A-5F007383C384}">
      <dsp:nvSpPr>
        <dsp:cNvPr id="0" name=""/>
        <dsp:cNvSpPr/>
      </dsp:nvSpPr>
      <dsp:spPr>
        <a:xfrm>
          <a:off x="7162846" y="1285713"/>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490C2A-2B41-4869-A99F-39AEA4860B17}">
      <dsp:nvSpPr>
        <dsp:cNvPr id="0" name=""/>
        <dsp:cNvSpPr/>
      </dsp:nvSpPr>
      <dsp:spPr>
        <a:xfrm>
          <a:off x="7414710" y="1451611"/>
          <a:ext cx="1583140" cy="46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dirty="0">
              <a:solidFill>
                <a:schemeClr val="tx1"/>
              </a:solidFill>
              <a:latin typeface="Arial"/>
              <a:cs typeface="Arial"/>
            </a:rPr>
            <a:t> 11 pm </a:t>
          </a:r>
        </a:p>
      </dsp:txBody>
      <dsp:txXfrm>
        <a:off x="7414710" y="1451611"/>
        <a:ext cx="1583140" cy="468663"/>
      </dsp:txXfrm>
    </dsp:sp>
    <dsp:sp modelId="{11DDB5B6-2947-4736-A0F7-CDEC71183169}">
      <dsp:nvSpPr>
        <dsp:cNvPr id="0" name=""/>
        <dsp:cNvSpPr/>
      </dsp:nvSpPr>
      <dsp:spPr>
        <a:xfrm>
          <a:off x="7131740"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3F4CA-CFF5-4B0F-80DC-A787FFD3C6DB}">
      <dsp:nvSpPr>
        <dsp:cNvPr id="0" name=""/>
        <dsp:cNvSpPr/>
      </dsp:nvSpPr>
      <dsp:spPr>
        <a:xfrm>
          <a:off x="7306768" y="2861748"/>
          <a:ext cx="1799023" cy="70714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latin typeface="Arial"/>
              <a:cs typeface="Arial"/>
            </a:rPr>
            <a:t>Party Ended</a:t>
          </a:r>
        </a:p>
      </dsp:txBody>
      <dsp:txXfrm>
        <a:off x="7341288" y="2896268"/>
        <a:ext cx="1729983" cy="638102"/>
      </dsp:txXfrm>
    </dsp:sp>
    <dsp:sp modelId="{60BBD544-DCFD-4347-B7BE-D0C1BF7A1ADB}">
      <dsp:nvSpPr>
        <dsp:cNvPr id="0" name=""/>
        <dsp:cNvSpPr/>
      </dsp:nvSpPr>
      <dsp:spPr>
        <a:xfrm>
          <a:off x="8206280" y="2073730"/>
          <a:ext cx="0" cy="788017"/>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26333EF-BEF3-4162-9164-BB8C9D0D5E77}">
      <dsp:nvSpPr>
        <dsp:cNvPr id="0" name=""/>
        <dsp:cNvSpPr/>
      </dsp:nvSpPr>
      <dsp:spPr>
        <a:xfrm>
          <a:off x="8175174" y="2042625"/>
          <a:ext cx="62211" cy="62211"/>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C991E-09B2-4322-BD54-65DCF0E65E06}">
      <dsp:nvSpPr>
        <dsp:cNvPr id="0" name=""/>
        <dsp:cNvSpPr/>
      </dsp:nvSpPr>
      <dsp:spPr>
        <a:xfrm rot="5400000">
          <a:off x="679940" y="1121830"/>
          <a:ext cx="1755659" cy="211622"/>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EEB3A1-164F-4AE2-87AA-7D0C2F458E1A}">
      <dsp:nvSpPr>
        <dsp:cNvPr id="0" name=""/>
        <dsp:cNvSpPr/>
      </dsp:nvSpPr>
      <dsp:spPr>
        <a:xfrm>
          <a:off x="1083569" y="1007"/>
          <a:ext cx="2351355" cy="1410813"/>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Calibri Light" panose="020F0302020204030204"/>
            </a:rPr>
            <a:t>Wed June 6, 1 pm: Party host picks up food, transports to home</a:t>
          </a:r>
          <a:endParaRPr lang="en-US" sz="1700" b="1" kern="1200" dirty="0"/>
        </a:p>
      </dsp:txBody>
      <dsp:txXfrm>
        <a:off x="1124890" y="42328"/>
        <a:ext cx="2268713" cy="1328171"/>
      </dsp:txXfrm>
    </dsp:sp>
    <dsp:sp modelId="{71F4972F-3F35-4202-BE52-32BCBB876C7E}">
      <dsp:nvSpPr>
        <dsp:cNvPr id="0" name=""/>
        <dsp:cNvSpPr/>
      </dsp:nvSpPr>
      <dsp:spPr>
        <a:xfrm rot="5400000">
          <a:off x="679940" y="2885346"/>
          <a:ext cx="1755659" cy="211622"/>
        </a:xfrm>
        <a:prstGeom prst="rect">
          <a:avLst/>
        </a:prstGeom>
        <a:solidFill>
          <a:schemeClr val="accent1">
            <a:shade val="90000"/>
            <a:hueOff val="90907"/>
            <a:satOff val="-9361"/>
            <a:lumOff val="61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0CDD72-5D02-4B23-8039-B44C4F20032A}">
      <dsp:nvSpPr>
        <dsp:cNvPr id="0" name=""/>
        <dsp:cNvSpPr/>
      </dsp:nvSpPr>
      <dsp:spPr>
        <a:xfrm>
          <a:off x="1083569" y="1764524"/>
          <a:ext cx="2351355" cy="1410813"/>
        </a:xfrm>
        <a:prstGeom prst="roundRect">
          <a:avLst>
            <a:gd name="adj" fmla="val 10000"/>
          </a:avLst>
        </a:prstGeom>
        <a:solidFill>
          <a:schemeClr val="accent1">
            <a:shade val="80000"/>
            <a:hueOff val="77943"/>
            <a:satOff val="-8127"/>
            <a:lumOff val="54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Wed June 6</a:t>
          </a:r>
          <a:r>
            <a:rPr lang="en-US" sz="1700" kern="1200" dirty="0">
              <a:latin typeface="Calibri Light" panose="020F0302020204030204"/>
            </a:rPr>
            <a:t>,</a:t>
          </a:r>
          <a:r>
            <a:rPr lang="en-US" sz="1700" kern="1200" dirty="0"/>
            <a:t> 5-11 pm: Guests enjoy food at the party</a:t>
          </a:r>
        </a:p>
      </dsp:txBody>
      <dsp:txXfrm>
        <a:off x="1124890" y="1805845"/>
        <a:ext cx="2268713" cy="1328171"/>
      </dsp:txXfrm>
    </dsp:sp>
    <dsp:sp modelId="{396AD902-DEF2-417B-AA3B-1B7F70A2C60C}">
      <dsp:nvSpPr>
        <dsp:cNvPr id="0" name=""/>
        <dsp:cNvSpPr/>
      </dsp:nvSpPr>
      <dsp:spPr>
        <a:xfrm>
          <a:off x="1561698" y="3767105"/>
          <a:ext cx="3119445" cy="211622"/>
        </a:xfrm>
        <a:prstGeom prst="rect">
          <a:avLst/>
        </a:prstGeom>
        <a:solidFill>
          <a:schemeClr val="accent1">
            <a:shade val="90000"/>
            <a:hueOff val="181813"/>
            <a:satOff val="-18723"/>
            <a:lumOff val="122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CDA7A-AAB0-4A66-9E1D-D114563A110E}">
      <dsp:nvSpPr>
        <dsp:cNvPr id="0" name=""/>
        <dsp:cNvSpPr/>
      </dsp:nvSpPr>
      <dsp:spPr>
        <a:xfrm>
          <a:off x="1083569" y="3528041"/>
          <a:ext cx="2351355" cy="1410813"/>
        </a:xfrm>
        <a:prstGeom prst="roundRect">
          <a:avLst>
            <a:gd name="adj" fmla="val 10000"/>
          </a:avLst>
        </a:prstGeom>
        <a:solidFill>
          <a:schemeClr val="accent1">
            <a:shade val="80000"/>
            <a:hueOff val="155885"/>
            <a:satOff val="-16255"/>
            <a:lumOff val="1092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Calibri Light" panose="020F0302020204030204"/>
            </a:rPr>
            <a:t>Starting Thurs June 7, </a:t>
          </a:r>
          <a:br>
            <a:rPr lang="en-US" sz="1700" b="1" kern="1200" dirty="0">
              <a:latin typeface="Calibri Light" panose="020F0302020204030204"/>
            </a:rPr>
          </a:br>
          <a:r>
            <a:rPr lang="en-US" sz="1700" b="1" kern="1200" dirty="0">
              <a:latin typeface="Calibri Light" panose="020F0302020204030204"/>
            </a:rPr>
            <a:t>3 am – 3 pm: Partygoers start getting sick</a:t>
          </a:r>
          <a:endParaRPr lang="en-US" sz="1700" b="1" kern="1200" dirty="0"/>
        </a:p>
      </dsp:txBody>
      <dsp:txXfrm>
        <a:off x="1124890" y="3569362"/>
        <a:ext cx="2268713" cy="1328171"/>
      </dsp:txXfrm>
    </dsp:sp>
    <dsp:sp modelId="{3F670032-CB6D-466C-9893-0562A343F0CC}">
      <dsp:nvSpPr>
        <dsp:cNvPr id="0" name=""/>
        <dsp:cNvSpPr/>
      </dsp:nvSpPr>
      <dsp:spPr>
        <a:xfrm rot="16200000">
          <a:off x="3807243" y="2885346"/>
          <a:ext cx="1755659" cy="211622"/>
        </a:xfrm>
        <a:prstGeom prst="rect">
          <a:avLst/>
        </a:prstGeom>
        <a:solidFill>
          <a:schemeClr val="accent1">
            <a:shade val="90000"/>
            <a:hueOff val="272720"/>
            <a:satOff val="-28084"/>
            <a:lumOff val="183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1BA17-7853-4839-83AB-4847C2499115}">
      <dsp:nvSpPr>
        <dsp:cNvPr id="0" name=""/>
        <dsp:cNvSpPr/>
      </dsp:nvSpPr>
      <dsp:spPr>
        <a:xfrm>
          <a:off x="4210873" y="3528041"/>
          <a:ext cx="2351355" cy="1410813"/>
        </a:xfrm>
        <a:prstGeom prst="roundRect">
          <a:avLst>
            <a:gd name="adj" fmla="val 10000"/>
          </a:avLst>
        </a:prstGeom>
        <a:solidFill>
          <a:schemeClr val="accent1">
            <a:shade val="80000"/>
            <a:hueOff val="233828"/>
            <a:satOff val="-24382"/>
            <a:lumOff val="163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Calibri Light" panose="020F0302020204030204"/>
            </a:rPr>
            <a:t>Afternoon, Fri June 8: Concerned parent of partygoer makes call to local health department</a:t>
          </a:r>
          <a:endParaRPr lang="en-US" sz="1700" b="1" kern="1200" dirty="0"/>
        </a:p>
      </dsp:txBody>
      <dsp:txXfrm>
        <a:off x="4252194" y="3569362"/>
        <a:ext cx="2268713" cy="1328171"/>
      </dsp:txXfrm>
    </dsp:sp>
    <dsp:sp modelId="{3E16DE7A-CB28-4827-823D-94B0D08A3DB9}">
      <dsp:nvSpPr>
        <dsp:cNvPr id="0" name=""/>
        <dsp:cNvSpPr/>
      </dsp:nvSpPr>
      <dsp:spPr>
        <a:xfrm rot="16200000">
          <a:off x="3807243" y="1121830"/>
          <a:ext cx="1755659" cy="211622"/>
        </a:xfrm>
        <a:prstGeom prst="rect">
          <a:avLst/>
        </a:prstGeom>
        <a:solidFill>
          <a:schemeClr val="accent1">
            <a:shade val="90000"/>
            <a:hueOff val="363626"/>
            <a:satOff val="-37445"/>
            <a:lumOff val="244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1C3D3-E125-4454-AD87-2AE67FD8E41A}">
      <dsp:nvSpPr>
        <dsp:cNvPr id="0" name=""/>
        <dsp:cNvSpPr/>
      </dsp:nvSpPr>
      <dsp:spPr>
        <a:xfrm>
          <a:off x="4210873" y="1764524"/>
          <a:ext cx="2351355" cy="1410813"/>
        </a:xfrm>
        <a:prstGeom prst="roundRect">
          <a:avLst>
            <a:gd name="adj" fmla="val 10000"/>
          </a:avLst>
        </a:prstGeom>
        <a:solidFill>
          <a:schemeClr val="accent1">
            <a:shade val="80000"/>
            <a:hueOff val="311771"/>
            <a:satOff val="-32510"/>
            <a:lumOff val="218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Calibri Light" panose="020F0302020204030204"/>
            </a:rPr>
            <a:t>The epidemiologist begins investigation based on evidence</a:t>
          </a:r>
          <a:endParaRPr lang="en-US" sz="1700" b="1" kern="1200" dirty="0"/>
        </a:p>
      </dsp:txBody>
      <dsp:txXfrm>
        <a:off x="4252194" y="1805845"/>
        <a:ext cx="2268713" cy="1328171"/>
      </dsp:txXfrm>
    </dsp:sp>
    <dsp:sp modelId="{61EE80E9-4194-4772-A57E-9945FD12F250}">
      <dsp:nvSpPr>
        <dsp:cNvPr id="0" name=""/>
        <dsp:cNvSpPr/>
      </dsp:nvSpPr>
      <dsp:spPr>
        <a:xfrm>
          <a:off x="4689001" y="240071"/>
          <a:ext cx="3119445" cy="211622"/>
        </a:xfrm>
        <a:prstGeom prst="rect">
          <a:avLst/>
        </a:prstGeom>
        <a:solidFill>
          <a:schemeClr val="accent1">
            <a:shade val="90000"/>
            <a:hueOff val="454533"/>
            <a:satOff val="-46807"/>
            <a:lumOff val="305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1D3EA3-A44F-499D-8F11-A1D2690F2A89}">
      <dsp:nvSpPr>
        <dsp:cNvPr id="0" name=""/>
        <dsp:cNvSpPr/>
      </dsp:nvSpPr>
      <dsp:spPr>
        <a:xfrm>
          <a:off x="4210873" y="1007"/>
          <a:ext cx="2351355" cy="1410813"/>
        </a:xfrm>
        <a:prstGeom prst="roundRect">
          <a:avLst>
            <a:gd name="adj" fmla="val 10000"/>
          </a:avLst>
        </a:prstGeom>
        <a:solidFill>
          <a:schemeClr val="accent1">
            <a:shade val="80000"/>
            <a:hueOff val="389713"/>
            <a:satOff val="-40637"/>
            <a:lumOff val="273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Calibri Light" panose="020F0302020204030204"/>
            </a:rPr>
            <a:t>Sick and healthy people are called and surveyed by local &amp; state epis</a:t>
          </a:r>
        </a:p>
      </dsp:txBody>
      <dsp:txXfrm>
        <a:off x="4252194" y="42328"/>
        <a:ext cx="2268713" cy="1328171"/>
      </dsp:txXfrm>
    </dsp:sp>
    <dsp:sp modelId="{CD9CE2FA-1B45-48C5-98DA-7AEE69CF36C6}">
      <dsp:nvSpPr>
        <dsp:cNvPr id="0" name=""/>
        <dsp:cNvSpPr/>
      </dsp:nvSpPr>
      <dsp:spPr>
        <a:xfrm rot="5400000">
          <a:off x="6934546" y="1121830"/>
          <a:ext cx="1755659" cy="211622"/>
        </a:xfrm>
        <a:prstGeom prst="rect">
          <a:avLst/>
        </a:prstGeom>
        <a:solidFill>
          <a:schemeClr val="accent1">
            <a:shade val="90000"/>
            <a:hueOff val="545439"/>
            <a:satOff val="-56168"/>
            <a:lumOff val="366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5EF202-79C4-4736-B5F3-E399177C598E}">
      <dsp:nvSpPr>
        <dsp:cNvPr id="0" name=""/>
        <dsp:cNvSpPr/>
      </dsp:nvSpPr>
      <dsp:spPr>
        <a:xfrm>
          <a:off x="7338176" y="1007"/>
          <a:ext cx="2351355" cy="1410813"/>
        </a:xfrm>
        <a:prstGeom prst="roundRect">
          <a:avLst>
            <a:gd name="adj" fmla="val 10000"/>
          </a:avLst>
        </a:prstGeom>
        <a:solidFill>
          <a:schemeClr val="accent1">
            <a:shade val="80000"/>
            <a:hueOff val="467656"/>
            <a:satOff val="-48765"/>
            <a:lumOff val="327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Calibri Light" panose="020F0302020204030204"/>
            </a:rPr>
            <a:t>Grocery store, bakery, and Brad's Stateline Chicken Restaurant  are identified </a:t>
          </a:r>
          <a:endParaRPr lang="en-US" sz="1700" b="1" kern="1200" dirty="0"/>
        </a:p>
      </dsp:txBody>
      <dsp:txXfrm>
        <a:off x="7379497" y="42328"/>
        <a:ext cx="2268713" cy="1328171"/>
      </dsp:txXfrm>
    </dsp:sp>
    <dsp:sp modelId="{F328CEB1-D7A1-43DE-BB71-660962C5BF60}">
      <dsp:nvSpPr>
        <dsp:cNvPr id="0" name=""/>
        <dsp:cNvSpPr/>
      </dsp:nvSpPr>
      <dsp:spPr>
        <a:xfrm>
          <a:off x="7338176" y="1764524"/>
          <a:ext cx="2351355" cy="1410813"/>
        </a:xfrm>
        <a:prstGeom prst="roundRect">
          <a:avLst>
            <a:gd name="adj" fmla="val 10000"/>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Calibri Light" panose="020F0302020204030204"/>
            </a:rPr>
            <a:t>Environmental health prepares for possible inspections at the food establishments</a:t>
          </a:r>
          <a:endParaRPr lang="en-US" sz="1700" b="1" kern="1200" dirty="0"/>
        </a:p>
      </dsp:txBody>
      <dsp:txXfrm>
        <a:off x="7379497" y="1805845"/>
        <a:ext cx="2268713" cy="1328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CEE79-7A93-4319-A7FC-0443EC19EC24}">
      <dsp:nvSpPr>
        <dsp:cNvPr id="0" name=""/>
        <dsp:cNvSpPr/>
      </dsp:nvSpPr>
      <dsp:spPr>
        <a:xfrm>
          <a:off x="0" y="85912"/>
          <a:ext cx="6811532" cy="425720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1F889-58B2-4258-A545-27E77B4B3C37}">
      <dsp:nvSpPr>
        <dsp:cNvPr id="0" name=""/>
        <dsp:cNvSpPr/>
      </dsp:nvSpPr>
      <dsp:spPr>
        <a:xfrm>
          <a:off x="865064" y="3074854"/>
          <a:ext cx="177099" cy="1770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BF35-F32F-49A3-847B-802D29ECCB71}">
      <dsp:nvSpPr>
        <dsp:cNvPr id="0" name=""/>
        <dsp:cNvSpPr/>
      </dsp:nvSpPr>
      <dsp:spPr>
        <a:xfrm>
          <a:off x="953614" y="3163404"/>
          <a:ext cx="1587086" cy="123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2" tIns="0" rIns="0" bIns="0" numCol="1" spcCol="1270" anchor="t"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latin typeface="Calibri Light" panose="020F0302020204030204"/>
            </a:rPr>
            <a:t>Food and stool collection</a:t>
          </a:r>
          <a:endParaRPr lang="en-US" sz="2400" b="1" kern="1200" dirty="0">
            <a:solidFill>
              <a:schemeClr val="tx1"/>
            </a:solidFill>
          </a:endParaRPr>
        </a:p>
      </dsp:txBody>
      <dsp:txXfrm>
        <a:off x="953614" y="3163404"/>
        <a:ext cx="1587086" cy="1230332"/>
      </dsp:txXfrm>
    </dsp:sp>
    <dsp:sp modelId="{675973E6-8583-4D3C-83DD-8DF9ABA85E95}">
      <dsp:nvSpPr>
        <dsp:cNvPr id="0" name=""/>
        <dsp:cNvSpPr/>
      </dsp:nvSpPr>
      <dsp:spPr>
        <a:xfrm>
          <a:off x="2428311" y="1917745"/>
          <a:ext cx="320142" cy="32014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03A9A-E6CC-4291-B2EB-F3DB0B9A6211}">
      <dsp:nvSpPr>
        <dsp:cNvPr id="0" name=""/>
        <dsp:cNvSpPr/>
      </dsp:nvSpPr>
      <dsp:spPr>
        <a:xfrm>
          <a:off x="2588382" y="2077816"/>
          <a:ext cx="1634767" cy="231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37" tIns="0" rIns="0" bIns="0" numCol="1" spcCol="1270" anchor="t" anchorCtr="0">
          <a:noAutofit/>
        </a:bodyPr>
        <a:lstStyle/>
        <a:p>
          <a:pPr marL="0" lvl="0" indent="0" algn="l" defTabSz="1066800" rtl="0">
            <a:lnSpc>
              <a:spcPct val="90000"/>
            </a:lnSpc>
            <a:spcBef>
              <a:spcPct val="0"/>
            </a:spcBef>
            <a:spcAft>
              <a:spcPct val="35000"/>
            </a:spcAft>
            <a:buNone/>
          </a:pPr>
          <a:r>
            <a:rPr lang="en-US" sz="2400" b="1" kern="1200" dirty="0">
              <a:solidFill>
                <a:schemeClr val="tx1"/>
              </a:solidFill>
              <a:latin typeface="Calibri Light" panose="020F0302020204030204"/>
            </a:rPr>
            <a:t>Leftover collection</a:t>
          </a:r>
          <a:endParaRPr lang="en-US" sz="2400" b="1" kern="1200" dirty="0">
            <a:solidFill>
              <a:schemeClr val="tx1"/>
            </a:solidFill>
          </a:endParaRPr>
        </a:p>
      </dsp:txBody>
      <dsp:txXfrm>
        <a:off x="2588382" y="2077816"/>
        <a:ext cx="1634767" cy="2315920"/>
      </dsp:txXfrm>
    </dsp:sp>
    <dsp:sp modelId="{4BCFBECE-B3D7-455F-B7E2-7A6377505674}">
      <dsp:nvSpPr>
        <dsp:cNvPr id="0" name=""/>
        <dsp:cNvSpPr/>
      </dsp:nvSpPr>
      <dsp:spPr>
        <a:xfrm>
          <a:off x="4308293" y="1213603"/>
          <a:ext cx="442749" cy="4427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7428C-505C-46E3-8FC1-05B4E91790FC}">
      <dsp:nvSpPr>
        <dsp:cNvPr id="0" name=""/>
        <dsp:cNvSpPr/>
      </dsp:nvSpPr>
      <dsp:spPr>
        <a:xfrm>
          <a:off x="4529668" y="1434978"/>
          <a:ext cx="1634767" cy="295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04" tIns="0" rIns="0" bIns="0" numCol="1" spcCol="1270" anchor="t" anchorCtr="0">
          <a:noAutofit/>
        </a:bodyPr>
        <a:lstStyle/>
        <a:p>
          <a:pPr marL="0" lvl="0" indent="0" algn="l" defTabSz="1066800" rtl="0">
            <a:lnSpc>
              <a:spcPct val="90000"/>
            </a:lnSpc>
            <a:spcBef>
              <a:spcPct val="0"/>
            </a:spcBef>
            <a:spcAft>
              <a:spcPct val="35000"/>
            </a:spcAft>
            <a:buNone/>
          </a:pPr>
          <a:r>
            <a:rPr lang="en-US" sz="2400" b="0" kern="1200" dirty="0">
              <a:solidFill>
                <a:schemeClr val="tx1"/>
              </a:solidFill>
            </a:rPr>
            <a:t>Review prior </a:t>
          </a:r>
          <a:br>
            <a:rPr lang="en-US" sz="2400" b="0" kern="1200" dirty="0">
              <a:solidFill>
                <a:schemeClr val="tx1"/>
              </a:solidFill>
              <a:latin typeface="Calibri Light" panose="020F0302020204030204"/>
            </a:rPr>
          </a:br>
          <a:r>
            <a:rPr lang="en-US" sz="2400" b="0" kern="1200" dirty="0">
              <a:solidFill>
                <a:schemeClr val="tx1"/>
              </a:solidFill>
            </a:rPr>
            <a:t>inspection reports</a:t>
          </a:r>
          <a:endParaRPr lang="en-US" sz="2400" b="0" kern="1200" dirty="0">
            <a:solidFill>
              <a:schemeClr val="tx1"/>
            </a:solidFill>
            <a:latin typeface="Calibri Light" panose="020F0302020204030204"/>
          </a:endParaRPr>
        </a:p>
      </dsp:txBody>
      <dsp:txXfrm>
        <a:off x="4529668" y="1434978"/>
        <a:ext cx="1634767" cy="2958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80F8D-D4E1-41AD-B587-6CB25FE8E6A6}">
      <dsp:nvSpPr>
        <dsp:cNvPr id="0" name=""/>
        <dsp:cNvSpPr/>
      </dsp:nvSpPr>
      <dsp:spPr>
        <a:xfrm rot="5400000">
          <a:off x="-125678" y="1042913"/>
          <a:ext cx="1625049" cy="19611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6016C-58D8-4D84-9E46-9E832A8AA2A8}">
      <dsp:nvSpPr>
        <dsp:cNvPr id="0" name=""/>
        <dsp:cNvSpPr/>
      </dsp:nvSpPr>
      <dsp:spPr>
        <a:xfrm>
          <a:off x="246397" y="3217"/>
          <a:ext cx="2179084" cy="1307450"/>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Morning, Sat June 9: Leftovers collected by EHS and sent to laboratory</a:t>
          </a:r>
        </a:p>
      </dsp:txBody>
      <dsp:txXfrm>
        <a:off x="284691" y="41511"/>
        <a:ext cx="2102496" cy="1230862"/>
      </dsp:txXfrm>
    </dsp:sp>
    <dsp:sp modelId="{22EC991E-09B2-4322-BD54-65DCF0E65E06}">
      <dsp:nvSpPr>
        <dsp:cNvPr id="0" name=""/>
        <dsp:cNvSpPr/>
      </dsp:nvSpPr>
      <dsp:spPr>
        <a:xfrm rot="5400000">
          <a:off x="-125678" y="2677227"/>
          <a:ext cx="1625049" cy="196117"/>
        </a:xfrm>
        <a:prstGeom prst="rect">
          <a:avLst/>
        </a:prstGeom>
        <a:solidFill>
          <a:schemeClr val="accent1">
            <a:shade val="90000"/>
            <a:hueOff val="77920"/>
            <a:satOff val="-8024"/>
            <a:lumOff val="52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EEB3A1-164F-4AE2-87AA-7D0C2F458E1A}">
      <dsp:nvSpPr>
        <dsp:cNvPr id="0" name=""/>
        <dsp:cNvSpPr/>
      </dsp:nvSpPr>
      <dsp:spPr>
        <a:xfrm>
          <a:off x="246397" y="1637530"/>
          <a:ext cx="2179084" cy="1307450"/>
        </a:xfrm>
        <a:prstGeom prst="roundRect">
          <a:avLst>
            <a:gd name="adj" fmla="val 10000"/>
          </a:avLst>
        </a:prstGeom>
        <a:solidFill>
          <a:schemeClr val="accent1">
            <a:shade val="80000"/>
            <a:hueOff val="68200"/>
            <a:satOff val="-7112"/>
            <a:lumOff val="477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Afternoon, Sat June 9: EHS reviews past inspection reports, conducts an inspection of the grocery store</a:t>
          </a:r>
          <a:endParaRPr lang="en-US" sz="1500" kern="1200" dirty="0"/>
        </a:p>
      </dsp:txBody>
      <dsp:txXfrm>
        <a:off x="284691" y="1675824"/>
        <a:ext cx="2102496" cy="1230862"/>
      </dsp:txXfrm>
    </dsp:sp>
    <dsp:sp modelId="{396AD902-DEF2-417B-AA3B-1B7F70A2C60C}">
      <dsp:nvSpPr>
        <dsp:cNvPr id="0" name=""/>
        <dsp:cNvSpPr/>
      </dsp:nvSpPr>
      <dsp:spPr>
        <a:xfrm>
          <a:off x="691478" y="3494383"/>
          <a:ext cx="2888918" cy="196117"/>
        </a:xfrm>
        <a:prstGeom prst="rect">
          <a:avLst/>
        </a:prstGeom>
        <a:solidFill>
          <a:schemeClr val="accent1">
            <a:shade val="90000"/>
            <a:hueOff val="155840"/>
            <a:satOff val="-16048"/>
            <a:lumOff val="104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CDA7A-AAB0-4A66-9E1D-D114563A110E}">
      <dsp:nvSpPr>
        <dsp:cNvPr id="0" name=""/>
        <dsp:cNvSpPr/>
      </dsp:nvSpPr>
      <dsp:spPr>
        <a:xfrm>
          <a:off x="246397" y="3271843"/>
          <a:ext cx="2179084" cy="1307450"/>
        </a:xfrm>
        <a:prstGeom prst="roundRect">
          <a:avLst>
            <a:gd name="adj" fmla="val 10000"/>
          </a:avLst>
        </a:prstGeom>
        <a:solidFill>
          <a:schemeClr val="accent1">
            <a:shade val="80000"/>
            <a:hueOff val="136400"/>
            <a:satOff val="-14223"/>
            <a:lumOff val="95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Time-temperature abuse of the prime rib roasts</a:t>
          </a:r>
          <a:endParaRPr lang="en-US" sz="1500" b="1" kern="1200" dirty="0"/>
        </a:p>
      </dsp:txBody>
      <dsp:txXfrm>
        <a:off x="284691" y="3310137"/>
        <a:ext cx="2102496" cy="1230862"/>
      </dsp:txXfrm>
    </dsp:sp>
    <dsp:sp modelId="{3F670032-CB6D-466C-9893-0562A343F0CC}">
      <dsp:nvSpPr>
        <dsp:cNvPr id="0" name=""/>
        <dsp:cNvSpPr/>
      </dsp:nvSpPr>
      <dsp:spPr>
        <a:xfrm rot="16200000">
          <a:off x="2772503" y="2677227"/>
          <a:ext cx="1625049" cy="196117"/>
        </a:xfrm>
        <a:prstGeom prst="rect">
          <a:avLst/>
        </a:prstGeom>
        <a:solidFill>
          <a:schemeClr val="accent1">
            <a:shade val="90000"/>
            <a:hueOff val="233760"/>
            <a:satOff val="-24072"/>
            <a:lumOff val="156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1BA17-7853-4839-83AB-4847C2499115}">
      <dsp:nvSpPr>
        <dsp:cNvPr id="0" name=""/>
        <dsp:cNvSpPr/>
      </dsp:nvSpPr>
      <dsp:spPr>
        <a:xfrm>
          <a:off x="3144579" y="3271843"/>
          <a:ext cx="2179084" cy="1307450"/>
        </a:xfrm>
        <a:prstGeom prst="roundRect">
          <a:avLst>
            <a:gd name="adj" fmla="val 10000"/>
          </a:avLst>
        </a:prstGeom>
        <a:solidFill>
          <a:schemeClr val="accent1">
            <a:shade val="80000"/>
            <a:hueOff val="204599"/>
            <a:satOff val="-21335"/>
            <a:lumOff val="143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Newspaper article about reduced graduation turnout</a:t>
          </a:r>
          <a:endParaRPr lang="en-US" sz="1500" b="1" kern="1200" dirty="0"/>
        </a:p>
      </dsp:txBody>
      <dsp:txXfrm>
        <a:off x="3182873" y="3310137"/>
        <a:ext cx="2102496" cy="1230862"/>
      </dsp:txXfrm>
    </dsp:sp>
    <dsp:sp modelId="{3E16DE7A-CB28-4827-823D-94B0D08A3DB9}">
      <dsp:nvSpPr>
        <dsp:cNvPr id="0" name=""/>
        <dsp:cNvSpPr/>
      </dsp:nvSpPr>
      <dsp:spPr>
        <a:xfrm rot="16200000">
          <a:off x="2772503" y="1042913"/>
          <a:ext cx="1625049" cy="196117"/>
        </a:xfrm>
        <a:prstGeom prst="rect">
          <a:avLst/>
        </a:prstGeom>
        <a:solidFill>
          <a:schemeClr val="accent1">
            <a:shade val="90000"/>
            <a:hueOff val="311680"/>
            <a:satOff val="-32096"/>
            <a:lumOff val="209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1C3D3-E125-4454-AD87-2AE67FD8E41A}">
      <dsp:nvSpPr>
        <dsp:cNvPr id="0" name=""/>
        <dsp:cNvSpPr/>
      </dsp:nvSpPr>
      <dsp:spPr>
        <a:xfrm>
          <a:off x="3144579" y="1637530"/>
          <a:ext cx="2179084" cy="1307450"/>
        </a:xfrm>
        <a:prstGeom prst="roundRect">
          <a:avLst>
            <a:gd name="adj" fmla="val 10000"/>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More cases emerge;  the epidemiologist works to interview the sick individuals</a:t>
          </a:r>
          <a:endParaRPr lang="en-US" sz="1500" b="1" kern="1200" dirty="0"/>
        </a:p>
      </dsp:txBody>
      <dsp:txXfrm>
        <a:off x="3182873" y="1675824"/>
        <a:ext cx="2102496" cy="1230862"/>
      </dsp:txXfrm>
    </dsp:sp>
    <dsp:sp modelId="{61EE80E9-4194-4772-A57E-9945FD12F250}">
      <dsp:nvSpPr>
        <dsp:cNvPr id="0" name=""/>
        <dsp:cNvSpPr/>
      </dsp:nvSpPr>
      <dsp:spPr>
        <a:xfrm>
          <a:off x="3589660" y="225757"/>
          <a:ext cx="2888918" cy="196117"/>
        </a:xfrm>
        <a:prstGeom prst="rect">
          <a:avLst/>
        </a:prstGeom>
        <a:solidFill>
          <a:schemeClr val="accent1">
            <a:shade val="90000"/>
            <a:hueOff val="389599"/>
            <a:satOff val="-40120"/>
            <a:lumOff val="261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1D3EA3-A44F-499D-8F11-A1D2690F2A89}">
      <dsp:nvSpPr>
        <dsp:cNvPr id="0" name=""/>
        <dsp:cNvSpPr/>
      </dsp:nvSpPr>
      <dsp:spPr>
        <a:xfrm>
          <a:off x="3144579" y="3217"/>
          <a:ext cx="2179084" cy="1307450"/>
        </a:xfrm>
        <a:prstGeom prst="roundRect">
          <a:avLst>
            <a:gd name="adj" fmla="val 10000"/>
          </a:avLst>
        </a:prstGeom>
        <a:solidFill>
          <a:schemeClr val="accent1">
            <a:shade val="80000"/>
            <a:hueOff val="340999"/>
            <a:satOff val="-35558"/>
            <a:lumOff val="2388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Monday, June 11: Odds ratio (with significant P-value) reported for roast beef</a:t>
          </a:r>
        </a:p>
      </dsp:txBody>
      <dsp:txXfrm>
        <a:off x="3182873" y="41511"/>
        <a:ext cx="2102496" cy="1230862"/>
      </dsp:txXfrm>
    </dsp:sp>
    <dsp:sp modelId="{32B5AAC3-FBC4-48FE-98E7-F42BD80DF3E4}">
      <dsp:nvSpPr>
        <dsp:cNvPr id="0" name=""/>
        <dsp:cNvSpPr/>
      </dsp:nvSpPr>
      <dsp:spPr>
        <a:xfrm rot="5400000">
          <a:off x="5670685" y="1042913"/>
          <a:ext cx="1625049" cy="196117"/>
        </a:xfrm>
        <a:prstGeom prst="rect">
          <a:avLst/>
        </a:prstGeom>
        <a:solidFill>
          <a:schemeClr val="accent1">
            <a:shade val="90000"/>
            <a:hueOff val="467519"/>
            <a:satOff val="-48144"/>
            <a:lumOff val="313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CCDF0D-B98A-445B-BD70-D814B1D857EF}">
      <dsp:nvSpPr>
        <dsp:cNvPr id="0" name=""/>
        <dsp:cNvSpPr/>
      </dsp:nvSpPr>
      <dsp:spPr>
        <a:xfrm>
          <a:off x="6042761" y="3217"/>
          <a:ext cx="2179084" cy="1307450"/>
        </a:xfrm>
        <a:prstGeom prst="roundRect">
          <a:avLst>
            <a:gd name="adj" fmla="val 10000"/>
          </a:avLst>
        </a:prstGeom>
        <a:solidFill>
          <a:schemeClr val="accent1">
            <a:shade val="80000"/>
            <a:hueOff val="409199"/>
            <a:satOff val="-42669"/>
            <a:lumOff val="286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Results and new case information communicated to EHS</a:t>
          </a:r>
        </a:p>
      </dsp:txBody>
      <dsp:txXfrm>
        <a:off x="6081055" y="41511"/>
        <a:ext cx="2102496" cy="1230862"/>
      </dsp:txXfrm>
    </dsp:sp>
    <dsp:sp modelId="{CD9CE2FA-1B45-48C5-98DA-7AEE69CF36C6}">
      <dsp:nvSpPr>
        <dsp:cNvPr id="0" name=""/>
        <dsp:cNvSpPr/>
      </dsp:nvSpPr>
      <dsp:spPr>
        <a:xfrm rot="5400000">
          <a:off x="5670685" y="2677227"/>
          <a:ext cx="1625049" cy="196117"/>
        </a:xfrm>
        <a:prstGeom prst="rect">
          <a:avLst/>
        </a:prstGeom>
        <a:solidFill>
          <a:schemeClr val="accent1">
            <a:shade val="90000"/>
            <a:hueOff val="545439"/>
            <a:satOff val="-56168"/>
            <a:lumOff val="366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5EF202-79C4-4736-B5F3-E399177C598E}">
      <dsp:nvSpPr>
        <dsp:cNvPr id="0" name=""/>
        <dsp:cNvSpPr/>
      </dsp:nvSpPr>
      <dsp:spPr>
        <a:xfrm>
          <a:off x="6042761" y="1637530"/>
          <a:ext cx="2179084" cy="1307450"/>
        </a:xfrm>
        <a:prstGeom prst="roundRect">
          <a:avLst>
            <a:gd name="adj" fmla="val 10000"/>
          </a:avLst>
        </a:prstGeom>
        <a:solidFill>
          <a:schemeClr val="accent1">
            <a:shade val="80000"/>
            <a:hueOff val="477399"/>
            <a:satOff val="-49780"/>
            <a:lumOff val="334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Light" panose="020F0302020204030204"/>
            </a:rPr>
            <a:t>Laboratory prioritizes testing roast beef samples </a:t>
          </a:r>
          <a:endParaRPr lang="en-US" sz="1500" kern="1200" dirty="0"/>
        </a:p>
      </dsp:txBody>
      <dsp:txXfrm>
        <a:off x="6081055" y="1675824"/>
        <a:ext cx="2102496" cy="1230862"/>
      </dsp:txXfrm>
    </dsp:sp>
    <dsp:sp modelId="{F328CEB1-D7A1-43DE-BB71-660962C5BF60}">
      <dsp:nvSpPr>
        <dsp:cNvPr id="0" name=""/>
        <dsp:cNvSpPr/>
      </dsp:nvSpPr>
      <dsp:spPr>
        <a:xfrm>
          <a:off x="6042761" y="3271843"/>
          <a:ext cx="2179084" cy="1307450"/>
        </a:xfrm>
        <a:prstGeom prst="roundRect">
          <a:avLst>
            <a:gd name="adj" fmla="val 10000"/>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Light" panose="020F0302020204030204"/>
            </a:rPr>
            <a:t>EHS calls grocery store to obtain more information on roast beef (prime beef roasts) and potential re-visit </a:t>
          </a:r>
          <a:endParaRPr lang="en-US" sz="1500" b="1" kern="1200" dirty="0"/>
        </a:p>
      </dsp:txBody>
      <dsp:txXfrm>
        <a:off x="6081055" y="3310137"/>
        <a:ext cx="2102496" cy="1230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C991E-09B2-4322-BD54-65DCF0E65E06}">
      <dsp:nvSpPr>
        <dsp:cNvPr id="0" name=""/>
        <dsp:cNvSpPr/>
      </dsp:nvSpPr>
      <dsp:spPr>
        <a:xfrm rot="5400000">
          <a:off x="233945" y="1080194"/>
          <a:ext cx="1678609" cy="202935"/>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EEB3A1-164F-4AE2-87AA-7D0C2F458E1A}">
      <dsp:nvSpPr>
        <dsp:cNvPr id="0" name=""/>
        <dsp:cNvSpPr/>
      </dsp:nvSpPr>
      <dsp:spPr>
        <a:xfrm>
          <a:off x="616025" y="2890"/>
          <a:ext cx="2254833" cy="1352900"/>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Calibri Light" panose="020F0302020204030204"/>
            </a:rPr>
            <a:t>Stool specimens tested positive for enterotoxin</a:t>
          </a:r>
          <a:endParaRPr lang="en-US" sz="1600" b="1" kern="1200" dirty="0"/>
        </a:p>
      </dsp:txBody>
      <dsp:txXfrm>
        <a:off x="655650" y="42515"/>
        <a:ext cx="2175583" cy="1273650"/>
      </dsp:txXfrm>
    </dsp:sp>
    <dsp:sp modelId="{396AD902-DEF2-417B-AA3B-1B7F70A2C60C}">
      <dsp:nvSpPr>
        <dsp:cNvPr id="0" name=""/>
        <dsp:cNvSpPr/>
      </dsp:nvSpPr>
      <dsp:spPr>
        <a:xfrm rot="5400000">
          <a:off x="233945" y="2771319"/>
          <a:ext cx="1678609" cy="202935"/>
        </a:xfrm>
        <a:prstGeom prst="rect">
          <a:avLst/>
        </a:prstGeom>
        <a:solidFill>
          <a:schemeClr val="accent1">
            <a:shade val="90000"/>
            <a:hueOff val="181813"/>
            <a:satOff val="-18723"/>
            <a:lumOff val="122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ACDA7A-AAB0-4A66-9E1D-D114563A110E}">
      <dsp:nvSpPr>
        <dsp:cNvPr id="0" name=""/>
        <dsp:cNvSpPr/>
      </dsp:nvSpPr>
      <dsp:spPr>
        <a:xfrm>
          <a:off x="616025" y="1694015"/>
          <a:ext cx="2254833" cy="1352900"/>
        </a:xfrm>
        <a:prstGeom prst="roundRect">
          <a:avLst>
            <a:gd name="adj" fmla="val 10000"/>
          </a:avLst>
        </a:prstGeom>
        <a:solidFill>
          <a:schemeClr val="accent1">
            <a:shade val="80000"/>
            <a:hueOff val="136400"/>
            <a:satOff val="-14223"/>
            <a:lumOff val="95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1" kern="1200" dirty="0">
              <a:latin typeface="Calibri Light" panose="020F0302020204030204"/>
            </a:rPr>
            <a:t>C. perfringens</a:t>
          </a:r>
          <a:r>
            <a:rPr lang="en-US" sz="1600" b="1" kern="1200" dirty="0">
              <a:latin typeface="Calibri Light" panose="020F0302020204030204"/>
            </a:rPr>
            <a:t> </a:t>
          </a:r>
          <a:r>
            <a:rPr lang="en-US" sz="1600" b="1" i="0" kern="1200" dirty="0">
              <a:latin typeface="Calibri Light" panose="020F0302020204030204"/>
            </a:rPr>
            <a:t>detected</a:t>
          </a:r>
          <a:r>
            <a:rPr lang="en-US" sz="1600" b="1" kern="1200" dirty="0">
              <a:latin typeface="Calibri Light" panose="020F0302020204030204"/>
            </a:rPr>
            <a:t> in roast beef samples by culture from leftovers and grocery store</a:t>
          </a:r>
          <a:endParaRPr lang="en-US" sz="1600" b="1" kern="1200" dirty="0"/>
        </a:p>
      </dsp:txBody>
      <dsp:txXfrm>
        <a:off x="655650" y="1733640"/>
        <a:ext cx="2175583" cy="1273650"/>
      </dsp:txXfrm>
    </dsp:sp>
    <dsp:sp modelId="{3F670032-CB6D-466C-9893-0562A343F0CC}">
      <dsp:nvSpPr>
        <dsp:cNvPr id="0" name=""/>
        <dsp:cNvSpPr/>
      </dsp:nvSpPr>
      <dsp:spPr>
        <a:xfrm>
          <a:off x="1079507" y="3616882"/>
          <a:ext cx="2986412" cy="202935"/>
        </a:xfrm>
        <a:prstGeom prst="rect">
          <a:avLst/>
        </a:prstGeom>
        <a:solidFill>
          <a:schemeClr val="accent1">
            <a:shade val="90000"/>
            <a:hueOff val="363626"/>
            <a:satOff val="-37445"/>
            <a:lumOff val="244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1BA17-7853-4839-83AB-4847C2499115}">
      <dsp:nvSpPr>
        <dsp:cNvPr id="0" name=""/>
        <dsp:cNvSpPr/>
      </dsp:nvSpPr>
      <dsp:spPr>
        <a:xfrm>
          <a:off x="616025" y="3385141"/>
          <a:ext cx="2254833" cy="1352900"/>
        </a:xfrm>
        <a:prstGeom prst="roundRect">
          <a:avLst>
            <a:gd name="adj" fmla="val 10000"/>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Calibri Light" panose="020F0302020204030204"/>
            </a:rPr>
            <a:t>Time-temperature abuse occurred at grocery store </a:t>
          </a:r>
          <a:endParaRPr lang="en-US" sz="1600" b="1" kern="1200" dirty="0"/>
        </a:p>
      </dsp:txBody>
      <dsp:txXfrm>
        <a:off x="655650" y="3424766"/>
        <a:ext cx="2175583" cy="1273650"/>
      </dsp:txXfrm>
    </dsp:sp>
    <dsp:sp modelId="{3E16DE7A-CB28-4827-823D-94B0D08A3DB9}">
      <dsp:nvSpPr>
        <dsp:cNvPr id="0" name=""/>
        <dsp:cNvSpPr/>
      </dsp:nvSpPr>
      <dsp:spPr>
        <a:xfrm rot="16200000">
          <a:off x="3232873" y="2771319"/>
          <a:ext cx="1678609" cy="202935"/>
        </a:xfrm>
        <a:prstGeom prst="rect">
          <a:avLst/>
        </a:prstGeom>
        <a:solidFill>
          <a:schemeClr val="accent1">
            <a:shade val="90000"/>
            <a:hueOff val="545439"/>
            <a:satOff val="-56168"/>
            <a:lumOff val="366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E1C3D3-E125-4454-AD87-2AE67FD8E41A}">
      <dsp:nvSpPr>
        <dsp:cNvPr id="0" name=""/>
        <dsp:cNvSpPr/>
      </dsp:nvSpPr>
      <dsp:spPr>
        <a:xfrm>
          <a:off x="3614954" y="3385141"/>
          <a:ext cx="2254833" cy="1352900"/>
        </a:xfrm>
        <a:prstGeom prst="roundRect">
          <a:avLst>
            <a:gd name="adj" fmla="val 10000"/>
          </a:avLst>
        </a:prstGeom>
        <a:solidFill>
          <a:schemeClr val="accent1">
            <a:shade val="80000"/>
            <a:hueOff val="409199"/>
            <a:satOff val="-42669"/>
            <a:lumOff val="286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Calibri Light" panose="020F0302020204030204"/>
            </a:rPr>
            <a:t>Party host also transported food and left food out at home without temperature control </a:t>
          </a:r>
          <a:endParaRPr lang="en-US" sz="1600" b="1" kern="1200" dirty="0"/>
        </a:p>
      </dsp:txBody>
      <dsp:txXfrm>
        <a:off x="3654579" y="3424766"/>
        <a:ext cx="2175583" cy="1273650"/>
      </dsp:txXfrm>
    </dsp:sp>
    <dsp:sp modelId="{061D3EA3-A44F-499D-8F11-A1D2690F2A89}">
      <dsp:nvSpPr>
        <dsp:cNvPr id="0" name=""/>
        <dsp:cNvSpPr/>
      </dsp:nvSpPr>
      <dsp:spPr>
        <a:xfrm>
          <a:off x="3614954" y="1694015"/>
          <a:ext cx="2254833" cy="1352900"/>
        </a:xfrm>
        <a:prstGeom prst="roundRect">
          <a:avLst>
            <a:gd name="adj" fmla="val 10000"/>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Calibri Light" panose="020F0302020204030204"/>
            </a:rPr>
            <a:t>Plan developed to correct violations at the grocery store</a:t>
          </a:r>
        </a:p>
      </dsp:txBody>
      <dsp:txXfrm>
        <a:off x="3654579" y="1733640"/>
        <a:ext cx="2175583" cy="1273650"/>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AA5D32-9694-3443-0E3D-AEAE62A01E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4EFBED-481B-BB04-1F38-6393ECB0E9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BC40EE-3B3F-4341-BAAE-AC9CD0A9BAB9}" type="datetimeFigureOut">
              <a:rPr lang="en-US" smtClean="0"/>
              <a:t>8/30/24</a:t>
            </a:fld>
            <a:endParaRPr lang="en-US"/>
          </a:p>
        </p:txBody>
      </p:sp>
      <p:sp>
        <p:nvSpPr>
          <p:cNvPr id="4" name="Footer Placeholder 3">
            <a:extLst>
              <a:ext uri="{FF2B5EF4-FFF2-40B4-BE49-F238E27FC236}">
                <a16:creationId xmlns:a16="http://schemas.microsoft.com/office/drawing/2014/main" id="{CF3A4CAC-A9DE-2ADB-6BD8-F4832782C9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2B5544-CAB7-0F18-8184-06A647B2A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887B4-48C8-492E-8D8C-3CE0FDB66948}" type="slidenum">
              <a:rPr lang="en-US" smtClean="0"/>
              <a:t>‹#›</a:t>
            </a:fld>
            <a:endParaRPr lang="en-US"/>
          </a:p>
        </p:txBody>
      </p:sp>
    </p:spTree>
    <p:extLst>
      <p:ext uri="{BB962C8B-B14F-4D97-AF65-F5344CB8AC3E}">
        <p14:creationId xmlns:p14="http://schemas.microsoft.com/office/powerpoint/2010/main" val="2444611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01879-56B2-445F-882C-5F9EDADF1A6C}" type="datetimeFigureOut">
              <a:rPr lang="en-US" smtClean="0"/>
              <a:t>8/30/24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1F70C-EE43-43B6-932E-C14A59E43891}" type="slidenum">
              <a:rPr lang="en-US" smtClean="0"/>
              <a:t>‹#›</a:t>
            </a:fld>
            <a:endParaRPr lang="en-US"/>
          </a:p>
        </p:txBody>
      </p:sp>
    </p:spTree>
    <p:extLst>
      <p:ext uri="{BB962C8B-B14F-4D97-AF65-F5344CB8AC3E}">
        <p14:creationId xmlns:p14="http://schemas.microsoft.com/office/powerpoint/2010/main" val="356449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70000">
              <a:srgbClr val="4871B5"/>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47F8-09AA-EA85-1F33-1727633229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66BB5-CEF4-1474-543A-0A1708B96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919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A575A-DA01-4BC8-3D9C-AD7978F8BE0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2E9867-875C-67DD-5FBB-122F88648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2DC39-F88B-6D5C-FD53-876D3DD7EA2A}"/>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5" name="Footer Placeholder 4">
            <a:extLst>
              <a:ext uri="{FF2B5EF4-FFF2-40B4-BE49-F238E27FC236}">
                <a16:creationId xmlns:a16="http://schemas.microsoft.com/office/drawing/2014/main" id="{B6AF6179-C423-E7C6-3851-311A03FE72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D38C22-F36F-DEE4-B718-5741C6951F5C}"/>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166890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7439-01DD-5435-DE3D-9EA19C238933}"/>
              </a:ext>
            </a:extLst>
          </p:cNvPr>
          <p:cNvSpPr>
            <a:spLocks noGrp="1"/>
          </p:cNvSpPr>
          <p:nvPr>
            <p:ph type="title"/>
          </p:nvPr>
        </p:nvSpPr>
        <p:spPr>
          <a:xfrm>
            <a:off x="1313329" y="675084"/>
            <a:ext cx="10040471" cy="705642"/>
          </a:xfrm>
          <a:prstGeom prst="rect">
            <a:avLst/>
          </a:prstGeom>
        </p:spPr>
        <p:txBody>
          <a:bodyPr>
            <a:spAutoFit/>
          </a:bodyPr>
          <a:lstStyle>
            <a:lvl1pPr>
              <a:defRPr>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C129F39-1496-4D69-EBCF-3C48AD5E169F}"/>
              </a:ext>
            </a:extLst>
          </p:cNvPr>
          <p:cNvSpPr>
            <a:spLocks noGrp="1"/>
          </p:cNvSpPr>
          <p:nvPr>
            <p:ph idx="1"/>
          </p:nvPr>
        </p:nvSpPr>
        <p:spPr>
          <a:xfrm>
            <a:off x="1313328" y="1870532"/>
            <a:ext cx="10040472" cy="2254463"/>
          </a:xfrm>
        </p:spPr>
        <p:txBody>
          <a:bodyPr>
            <a:spAutoFit/>
          </a:bodyPr>
          <a:lstStyle>
            <a:lvl1pPr>
              <a:lnSpc>
                <a:spcPct val="100000"/>
              </a:lnSpc>
              <a:spcBef>
                <a:spcPts val="0"/>
              </a:spcBef>
              <a:spcAft>
                <a:spcPts val="1200"/>
              </a:spcAft>
              <a:defRPr sz="2400"/>
            </a:lvl1pPr>
            <a:lvl2pPr>
              <a:lnSpc>
                <a:spcPct val="100000"/>
              </a:lnSpc>
              <a:spcBef>
                <a:spcPts val="0"/>
              </a:spcBef>
              <a:spcAft>
                <a:spcPts val="1200"/>
              </a:spcAft>
              <a:defRPr sz="2200"/>
            </a:lvl2pPr>
            <a:lvl3pPr>
              <a:lnSpc>
                <a:spcPct val="100000"/>
              </a:lnSpc>
              <a:defRPr/>
            </a:lvl3pPr>
            <a:lvl4pPr>
              <a:lnSpc>
                <a:spcPct val="100000"/>
              </a:lnSpc>
              <a:defRPr sz="2000"/>
            </a:lvl4pPr>
            <a:lvl5pPr>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933A7B0-64DC-38F2-D5B1-6266A9EBD1EF}"/>
              </a:ext>
            </a:extLst>
          </p:cNvPr>
          <p:cNvSpPr>
            <a:spLocks noGrp="1"/>
          </p:cNvSpPr>
          <p:nvPr>
            <p:ph type="sldNum" sz="quarter" idx="12"/>
          </p:nvPr>
        </p:nvSpPr>
        <p:spPr>
          <a:xfrm>
            <a:off x="1313328" y="6345840"/>
            <a:ext cx="2743200" cy="365125"/>
          </a:xfrm>
        </p:spPr>
        <p:txBody>
          <a:bodyPr/>
          <a:lstStyle>
            <a:lvl1pPr algn="l">
              <a:defRPr sz="1600"/>
            </a:lvl1pPr>
          </a:lstStyle>
          <a:p>
            <a:fld id="{557CA5A7-08EC-4293-B6E2-B8756AC38D48}" type="slidenum">
              <a:rPr lang="en-US" smtClean="0"/>
              <a:pPr/>
              <a:t>‹#›</a:t>
            </a:fld>
            <a:endParaRPr lang="en-US" dirty="0"/>
          </a:p>
        </p:txBody>
      </p:sp>
      <p:pic>
        <p:nvPicPr>
          <p:cNvPr id="7" name="Picture 6" descr="A blue and white globe with black text&#10;&#10;Description automatically generated">
            <a:extLst>
              <a:ext uri="{FF2B5EF4-FFF2-40B4-BE49-F238E27FC236}">
                <a16:creationId xmlns:a16="http://schemas.microsoft.com/office/drawing/2014/main" id="{1CE583DE-A200-3FD9-2015-C942A86BFD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7795" y="5644676"/>
            <a:ext cx="1005840" cy="1005840"/>
          </a:xfrm>
          <a:prstGeom prst="rect">
            <a:avLst/>
          </a:prstGeom>
          <a:noFill/>
          <a:ln>
            <a:noFill/>
          </a:ln>
        </p:spPr>
      </p:pic>
      <p:pic>
        <p:nvPicPr>
          <p:cNvPr id="8" name="Picture 7" descr="A blue circular logo with text&#10;&#10;Description automatically generated">
            <a:extLst>
              <a:ext uri="{FF2B5EF4-FFF2-40B4-BE49-F238E27FC236}">
                <a16:creationId xmlns:a16="http://schemas.microsoft.com/office/drawing/2014/main" id="{3A4EA084-BA1C-EDA7-4EEF-AB5BAC3559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29068" y="5644676"/>
            <a:ext cx="976675" cy="1005840"/>
          </a:xfrm>
          <a:prstGeom prst="rect">
            <a:avLst/>
          </a:prstGeom>
          <a:noFill/>
          <a:ln>
            <a:noFill/>
          </a:ln>
        </p:spPr>
      </p:pic>
      <p:sp>
        <p:nvSpPr>
          <p:cNvPr id="9" name="Rectangle 8">
            <a:extLst>
              <a:ext uri="{FF2B5EF4-FFF2-40B4-BE49-F238E27FC236}">
                <a16:creationId xmlns:a16="http://schemas.microsoft.com/office/drawing/2014/main" id="{7719211D-990D-A297-DED8-1F58504793B8}"/>
              </a:ext>
            </a:extLst>
          </p:cNvPr>
          <p:cNvSpPr/>
          <p:nvPr userDrawn="1"/>
        </p:nvSpPr>
        <p:spPr>
          <a:xfrm>
            <a:off x="0" y="0"/>
            <a:ext cx="976675" cy="6858000"/>
          </a:xfrm>
          <a:prstGeom prst="rect">
            <a:avLst/>
          </a:prstGeom>
          <a:solidFill>
            <a:srgbClr val="4871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8CE606E-70C3-273B-0273-DFAA7E1672F2}"/>
              </a:ext>
            </a:extLst>
          </p:cNvPr>
          <p:cNvCxnSpPr>
            <a:cxnSpLocks/>
          </p:cNvCxnSpPr>
          <p:nvPr userDrawn="1"/>
        </p:nvCxnSpPr>
        <p:spPr>
          <a:xfrm>
            <a:off x="1313328" y="1476916"/>
            <a:ext cx="10040472" cy="0"/>
          </a:xfrm>
          <a:prstGeom prst="line">
            <a:avLst/>
          </a:prstGeom>
          <a:ln w="76200">
            <a:solidFill>
              <a:srgbClr val="4871B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92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8F93-65EB-16DE-E14F-AD3A549C345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CBE1C-DACC-FB1E-C675-94A22C05EA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E26DE-6B83-91E4-C65D-0AB04B6C75B6}"/>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5" name="Footer Placeholder 4">
            <a:extLst>
              <a:ext uri="{FF2B5EF4-FFF2-40B4-BE49-F238E27FC236}">
                <a16:creationId xmlns:a16="http://schemas.microsoft.com/office/drawing/2014/main" id="{5171987A-8937-5ECE-C876-14F7701A3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172CF1-C3AD-3A50-C08E-FFBC42F04B99}"/>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421541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3407-7A46-DBCA-237E-E2A7884228C1}"/>
              </a:ext>
            </a:extLst>
          </p:cNvPr>
          <p:cNvSpPr>
            <a:spLocks noGrp="1"/>
          </p:cNvSpPr>
          <p:nvPr>
            <p:ph type="title"/>
          </p:nvPr>
        </p:nvSpPr>
        <p:spPr>
          <a:xfrm>
            <a:off x="838200" y="365125"/>
            <a:ext cx="10515600" cy="1325563"/>
          </a:xfrm>
          <a:prstGeom prst="rect">
            <a:avLst/>
          </a:prstGeom>
        </p:spPr>
        <p:txBody>
          <a:bodyPr>
            <a:normAutofit/>
          </a:bodyPr>
          <a:lstStyle>
            <a:lvl1pPr>
              <a:defRPr lang="en-US" sz="4400" kern="1200" dirty="0">
                <a:solidFill>
                  <a:schemeClr val="tx1"/>
                </a:solidFill>
                <a:effectLst>
                  <a:outerShdw blurRad="50800" dist="38100" dir="2700000" algn="tl" rotWithShape="0">
                    <a:prstClr val="black">
                      <a:alpha val="40000"/>
                    </a:prstClr>
                  </a:outerShdw>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E28A6C6D-9501-0081-9F3C-E6DC18A9B299}"/>
              </a:ext>
            </a:extLst>
          </p:cNvPr>
          <p:cNvSpPr>
            <a:spLocks noGrp="1"/>
          </p:cNvSpPr>
          <p:nvPr>
            <p:ph sz="half" idx="1"/>
          </p:nvPr>
        </p:nvSpPr>
        <p:spPr>
          <a:xfrm>
            <a:off x="838200" y="1825625"/>
            <a:ext cx="5181600" cy="4351338"/>
          </a:xfrm>
        </p:spPr>
        <p:txBody>
          <a:bodyPr/>
          <a:lstStyle>
            <a:lvl1pPr marL="228600" indent="-228600">
              <a:defRPr lang="en-US" sz="2400" kern="1200" dirty="0" smtClean="0">
                <a:solidFill>
                  <a:schemeClr val="tx1"/>
                </a:solidFill>
                <a:latin typeface="+mn-lt"/>
                <a:ea typeface="+mn-ea"/>
                <a:cs typeface="+mn-cs"/>
              </a:defRPr>
            </a:lvl1pPr>
            <a:lvl2pPr marL="685800" indent="-228600">
              <a:defRPr lang="en-US" sz="2000" kern="1200" dirty="0" smtClean="0">
                <a:solidFill>
                  <a:schemeClr val="tx1"/>
                </a:solidFill>
                <a:latin typeface="+mn-lt"/>
                <a:ea typeface="+mn-ea"/>
                <a:cs typeface="+mn-cs"/>
              </a:defRPr>
            </a:lvl2pPr>
          </a:lstStyle>
          <a:p>
            <a:pPr marL="228600" lvl="0" indent="-228600" algn="l" defTabSz="914400" rtl="0" eaLnBrk="1" latinLnBrk="0" hangingPunct="1">
              <a:lnSpc>
                <a:spcPct val="100000"/>
              </a:lnSpc>
              <a:spcBef>
                <a:spcPts val="0"/>
              </a:spcBef>
              <a:spcAft>
                <a:spcPts val="1200"/>
              </a:spcAft>
              <a:buFont typeface="Arial" panose="020B0604020202020204" pitchFamily="34" charset="0"/>
              <a:buChar char="•"/>
            </a:pPr>
            <a:r>
              <a:rPr lang="en-US" dirty="0"/>
              <a:t>Click to edit Master text styles</a:t>
            </a:r>
          </a:p>
          <a:p>
            <a:pPr marL="685800" lvl="1" indent="-228600" algn="l" defTabSz="914400" rtl="0" eaLnBrk="1" latinLnBrk="0" hangingPunct="1">
              <a:lnSpc>
                <a:spcPct val="100000"/>
              </a:lnSpc>
              <a:spcBef>
                <a:spcPts val="0"/>
              </a:spcBef>
              <a:spcAft>
                <a:spcPts val="1200"/>
              </a:spcAft>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959EB1-7AD2-6D35-F2FE-20A765B7624B}"/>
              </a:ext>
            </a:extLst>
          </p:cNvPr>
          <p:cNvSpPr>
            <a:spLocks noGrp="1"/>
          </p:cNvSpPr>
          <p:nvPr>
            <p:ph sz="half" idx="2"/>
          </p:nvPr>
        </p:nvSpPr>
        <p:spPr>
          <a:xfrm>
            <a:off x="6172200" y="1825625"/>
            <a:ext cx="5181600" cy="4351338"/>
          </a:xfrm>
        </p:spPr>
        <p:txBody>
          <a:bodyPr/>
          <a:lstStyle>
            <a:lvl1pPr marL="228600" indent="-228600">
              <a:defRPr lang="en-US" sz="2400" kern="1200" dirty="0" smtClean="0">
                <a:solidFill>
                  <a:schemeClr val="tx1"/>
                </a:solidFill>
                <a:latin typeface="+mn-lt"/>
                <a:ea typeface="+mn-ea"/>
                <a:cs typeface="+mn-cs"/>
              </a:defRPr>
            </a:lvl1pPr>
            <a:lvl2pPr marL="685800" indent="-228600">
              <a:defRPr lang="en-US" sz="2000" kern="1200" dirty="0" smtClean="0">
                <a:solidFill>
                  <a:schemeClr val="tx1"/>
                </a:solidFill>
                <a:latin typeface="+mn-lt"/>
                <a:ea typeface="+mn-ea"/>
                <a:cs typeface="+mn-cs"/>
              </a:defRPr>
            </a:lvl2pPr>
          </a:lstStyle>
          <a:p>
            <a:pPr marL="228600" lvl="0" indent="-228600" algn="l" defTabSz="914400" rtl="0" eaLnBrk="1" latinLnBrk="0" hangingPunct="1">
              <a:lnSpc>
                <a:spcPct val="100000"/>
              </a:lnSpc>
              <a:spcBef>
                <a:spcPts val="0"/>
              </a:spcBef>
              <a:spcAft>
                <a:spcPts val="1200"/>
              </a:spcAft>
              <a:buFont typeface="Arial" panose="020B0604020202020204" pitchFamily="34" charset="0"/>
              <a:buChar char="•"/>
            </a:pPr>
            <a:r>
              <a:rPr lang="en-US" dirty="0"/>
              <a:t>Click to edit Master text styles</a:t>
            </a:r>
          </a:p>
          <a:p>
            <a:pPr marL="685800" lvl="1" indent="-228600" algn="l" defTabSz="914400" rtl="0" eaLnBrk="1" latinLnBrk="0" hangingPunct="1">
              <a:lnSpc>
                <a:spcPct val="100000"/>
              </a:lnSpc>
              <a:spcBef>
                <a:spcPts val="0"/>
              </a:spcBef>
              <a:spcAft>
                <a:spcPts val="1200"/>
              </a:spcAft>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652131F-9BB2-28A6-DC0B-97F743D2BD86}"/>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6" name="Footer Placeholder 5">
            <a:extLst>
              <a:ext uri="{FF2B5EF4-FFF2-40B4-BE49-F238E27FC236}">
                <a16:creationId xmlns:a16="http://schemas.microsoft.com/office/drawing/2014/main" id="{A235CC8D-89C0-8AF9-873C-75C4F4B24B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5FBC0A-C8AE-E813-4C36-846362F30B70}"/>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135364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E9F6-0FFE-1B66-C210-A1C8744BCC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2B94B1-99E3-7BCD-CA2D-D1EB3D9F93E3}"/>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4" name="Footer Placeholder 3">
            <a:extLst>
              <a:ext uri="{FF2B5EF4-FFF2-40B4-BE49-F238E27FC236}">
                <a16:creationId xmlns:a16="http://schemas.microsoft.com/office/drawing/2014/main" id="{9AEA1EBE-2BC6-4015-24B7-405CEF5720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3DB1509-410E-4A0F-6A02-1424C4BD735B}"/>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419846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5B37E-7E97-91C5-D287-ABFBC0AEF3C1}"/>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3" name="Footer Placeholder 2">
            <a:extLst>
              <a:ext uri="{FF2B5EF4-FFF2-40B4-BE49-F238E27FC236}">
                <a16:creationId xmlns:a16="http://schemas.microsoft.com/office/drawing/2014/main" id="{241071C9-9B7F-DB45-0C10-BB1878EFB7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3053781-0F4F-70F7-291D-6D53D3D31532}"/>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88648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B5EB-100A-DFAB-DCA9-8AB1A11B69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DCCEFA-2D72-5932-0CD2-9E714C08D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1F52D-322C-8A5B-F59C-86B414D11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DDA84-6FD4-EF2C-9B87-30A84AFA6DBA}"/>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6" name="Footer Placeholder 5">
            <a:extLst>
              <a:ext uri="{FF2B5EF4-FFF2-40B4-BE49-F238E27FC236}">
                <a16:creationId xmlns:a16="http://schemas.microsoft.com/office/drawing/2014/main" id="{2D7009C9-24FF-967E-6E56-CB8E3ED48D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8CCC94-220A-0971-C9CB-AA9C19FCAFE4}"/>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301546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0BBC-1F44-D37D-3583-E4AA1E556C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56F3DC-E211-E708-B1BB-5C9F55E9B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463A13-4AB3-9BDB-F71F-3125BDB6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1BD75-D329-1F3B-AF06-420ECC1A41EA}"/>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6" name="Footer Placeholder 5">
            <a:extLst>
              <a:ext uri="{FF2B5EF4-FFF2-40B4-BE49-F238E27FC236}">
                <a16:creationId xmlns:a16="http://schemas.microsoft.com/office/drawing/2014/main" id="{B593452D-0906-2A35-F111-9C861E47CA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FBD9AA-B69F-6305-74A5-5BA69E9EDD85}"/>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422239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9DA-C428-160B-05D7-FF230C9E94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AC1C-2FFD-FD73-C5CB-91C54B2A1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23CDA-3DA6-698A-83C5-A7E7B172B072}"/>
              </a:ext>
            </a:extLst>
          </p:cNvPr>
          <p:cNvSpPr>
            <a:spLocks noGrp="1"/>
          </p:cNvSpPr>
          <p:nvPr>
            <p:ph type="dt" sz="half" idx="10"/>
          </p:nvPr>
        </p:nvSpPr>
        <p:spPr>
          <a:xfrm>
            <a:off x="838200" y="6356350"/>
            <a:ext cx="2743200" cy="365125"/>
          </a:xfrm>
          <a:prstGeom prst="rect">
            <a:avLst/>
          </a:prstGeom>
        </p:spPr>
        <p:txBody>
          <a:bodyPr/>
          <a:lstStyle/>
          <a:p>
            <a:fld id="{A8A7D8C6-010E-4931-AA67-7829046EB089}" type="datetimeFigureOut">
              <a:rPr lang="en-US" smtClean="0"/>
              <a:t>8/30/24</a:t>
            </a:fld>
            <a:endParaRPr lang="en-US"/>
          </a:p>
        </p:txBody>
      </p:sp>
      <p:sp>
        <p:nvSpPr>
          <p:cNvPr id="5" name="Footer Placeholder 4">
            <a:extLst>
              <a:ext uri="{FF2B5EF4-FFF2-40B4-BE49-F238E27FC236}">
                <a16:creationId xmlns:a16="http://schemas.microsoft.com/office/drawing/2014/main" id="{F1A9400D-B7BC-7603-A990-738572483C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B920B1-5289-685B-A9DC-83AF9B5475AF}"/>
              </a:ext>
            </a:extLst>
          </p:cNvPr>
          <p:cNvSpPr>
            <a:spLocks noGrp="1"/>
          </p:cNvSpPr>
          <p:nvPr>
            <p:ph type="sldNum" sz="quarter" idx="12"/>
          </p:nvPr>
        </p:nvSpPr>
        <p:spPr/>
        <p:txBody>
          <a:bodyPr/>
          <a:lstStyle/>
          <a:p>
            <a:fld id="{E5459F0E-0004-46DA-B772-B7B747AACF26}" type="slidenum">
              <a:rPr lang="en-US" smtClean="0"/>
              <a:t>‹#›</a:t>
            </a:fld>
            <a:endParaRPr lang="en-US"/>
          </a:p>
        </p:txBody>
      </p:sp>
    </p:spTree>
    <p:extLst>
      <p:ext uri="{BB962C8B-B14F-4D97-AF65-F5344CB8AC3E}">
        <p14:creationId xmlns:p14="http://schemas.microsoft.com/office/powerpoint/2010/main" val="367130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3E2569-AAB3-FE75-26D0-998EF4285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5C419A-3690-257E-4B76-8CDB37ED9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B427A-17A2-DAF4-160B-8B783DA7B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A7D8C6-010E-4931-AA67-7829046EB089}" type="datetimeFigureOut">
              <a:rPr lang="en-US" smtClean="0"/>
              <a:t>8/30/24</a:t>
            </a:fld>
            <a:endParaRPr lang="en-US"/>
          </a:p>
        </p:txBody>
      </p:sp>
      <p:sp>
        <p:nvSpPr>
          <p:cNvPr id="5" name="Footer Placeholder 4">
            <a:extLst>
              <a:ext uri="{FF2B5EF4-FFF2-40B4-BE49-F238E27FC236}">
                <a16:creationId xmlns:a16="http://schemas.microsoft.com/office/drawing/2014/main" id="{8D1AB09E-1BC0-478E-0467-BD5E11292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852055-D5EF-0979-89F7-B75C761E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459F0E-0004-46DA-B772-B7B747AACF26}" type="slidenum">
              <a:rPr lang="en-US" smtClean="0"/>
              <a:t>‹#›</a:t>
            </a:fld>
            <a:endParaRPr lang="en-US"/>
          </a:p>
        </p:txBody>
      </p:sp>
    </p:spTree>
    <p:extLst>
      <p:ext uri="{BB962C8B-B14F-4D97-AF65-F5344CB8AC3E}">
        <p14:creationId xmlns:p14="http://schemas.microsoft.com/office/powerpoint/2010/main" val="471028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urveymonkey.com/r/RQSJPM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0694-F1EC-6E3D-98B4-D4C44141C0B1}"/>
              </a:ext>
            </a:extLst>
          </p:cNvPr>
          <p:cNvSpPr>
            <a:spLocks noGrp="1"/>
          </p:cNvSpPr>
          <p:nvPr>
            <p:ph type="ctrTitle"/>
          </p:nvPr>
        </p:nvSpPr>
        <p:spPr>
          <a:xfrm>
            <a:off x="1524000" y="775522"/>
            <a:ext cx="9144000" cy="2387600"/>
          </a:xfrm>
          <a:effectLst>
            <a:outerShdw blurRad="50800" dist="38100" dir="2700000" algn="tl" rotWithShape="0">
              <a:prstClr val="black">
                <a:alpha val="40000"/>
              </a:prstClr>
            </a:outerShdw>
          </a:effectLst>
        </p:spPr>
        <p:txBody>
          <a:bodyPr>
            <a:noAutofit/>
          </a:bodyPr>
          <a:lstStyle/>
          <a:p>
            <a:r>
              <a:rPr lang="en-US" sz="7200" b="1" dirty="0">
                <a:solidFill>
                  <a:schemeClr val="bg1"/>
                </a:solidFill>
                <a:effectLst>
                  <a:outerShdw blurRad="50800" dist="38100" dir="2700000" algn="tl" rotWithShape="0">
                    <a:prstClr val="black">
                      <a:alpha val="40000"/>
                    </a:prstClr>
                  </a:outerShdw>
                </a:effectLst>
              </a:rPr>
              <a:t>Tassels and </a:t>
            </a:r>
            <a:r>
              <a:rPr lang="en-US" sz="7200" b="1" dirty="0" err="1">
                <a:solidFill>
                  <a:schemeClr val="bg1"/>
                </a:solidFill>
                <a:effectLst>
                  <a:outerShdw blurRad="50800" dist="38100" dir="2700000" algn="tl" rotWithShape="0">
                    <a:prstClr val="black">
                      <a:alpha val="40000"/>
                    </a:prstClr>
                  </a:outerShdw>
                </a:effectLst>
              </a:rPr>
              <a:t>Tummult</a:t>
            </a:r>
            <a:r>
              <a:rPr lang="en-US" sz="7200" b="1" dirty="0">
                <a:solidFill>
                  <a:schemeClr val="bg1"/>
                </a:solidFill>
                <a:effectLst>
                  <a:outerShdw blurRad="50800" dist="38100" dir="2700000" algn="tl" rotWithShape="0">
                    <a:prstClr val="black">
                      <a:alpha val="40000"/>
                    </a:prstClr>
                  </a:outerShdw>
                </a:effectLst>
              </a:rPr>
              <a:t>: The Graduation Gaffe</a:t>
            </a:r>
          </a:p>
        </p:txBody>
      </p:sp>
      <p:sp>
        <p:nvSpPr>
          <p:cNvPr id="3" name="Subtitle 2">
            <a:extLst>
              <a:ext uri="{FF2B5EF4-FFF2-40B4-BE49-F238E27FC236}">
                <a16:creationId xmlns:a16="http://schemas.microsoft.com/office/drawing/2014/main" id="{AD73123F-8008-CC5C-9B9A-DF69C3F85D37}"/>
              </a:ext>
            </a:extLst>
          </p:cNvPr>
          <p:cNvSpPr>
            <a:spLocks noGrp="1"/>
          </p:cNvSpPr>
          <p:nvPr>
            <p:ph type="subTitle" idx="1"/>
          </p:nvPr>
        </p:nvSpPr>
        <p:spPr>
          <a:xfrm>
            <a:off x="1524000" y="3627055"/>
            <a:ext cx="9144000" cy="959452"/>
          </a:xfrm>
          <a:effectLst>
            <a:outerShdw blurRad="50800" dist="38100" dir="2700000" algn="tl" rotWithShape="0">
              <a:prstClr val="black">
                <a:alpha val="40000"/>
              </a:prstClr>
            </a:outerShdw>
          </a:effectLst>
        </p:spPr>
        <p:txBody>
          <a:bodyPr>
            <a:normAutofit/>
          </a:bodyPr>
          <a:lstStyle/>
          <a:p>
            <a:r>
              <a:rPr lang="en-US" sz="4400" dirty="0">
                <a:solidFill>
                  <a:schemeClr val="bg1"/>
                </a:solidFill>
                <a:effectLst>
                  <a:outerShdw blurRad="50800" dist="38100" dir="2700000" algn="tl" rotWithShape="0">
                    <a:prstClr val="black">
                      <a:alpha val="40000"/>
                    </a:prstClr>
                  </a:outerShdw>
                </a:effectLst>
              </a:rPr>
              <a:t>A Tabletop Exercise</a:t>
            </a:r>
          </a:p>
        </p:txBody>
      </p:sp>
    </p:spTree>
    <p:extLst>
      <p:ext uri="{BB962C8B-B14F-4D97-AF65-F5344CB8AC3E}">
        <p14:creationId xmlns:p14="http://schemas.microsoft.com/office/powerpoint/2010/main" val="400403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C96E-B79B-47A2-A610-857D80AEB70E}"/>
              </a:ext>
            </a:extLst>
          </p:cNvPr>
          <p:cNvSpPr>
            <a:spLocks noGrp="1"/>
          </p:cNvSpPr>
          <p:nvPr>
            <p:ph type="title"/>
          </p:nvPr>
        </p:nvSpPr>
        <p:spPr/>
        <p:txBody>
          <a:bodyPr/>
          <a:lstStyle/>
          <a:p>
            <a:r>
              <a:rPr lang="en-US" dirty="0"/>
              <a:t>Goal of Exercise</a:t>
            </a:r>
          </a:p>
        </p:txBody>
      </p:sp>
      <p:sp>
        <p:nvSpPr>
          <p:cNvPr id="3" name="Content Placeholder 2">
            <a:extLst>
              <a:ext uri="{FF2B5EF4-FFF2-40B4-BE49-F238E27FC236}">
                <a16:creationId xmlns:a16="http://schemas.microsoft.com/office/drawing/2014/main" id="{35BEA7DE-C971-F634-0462-F0F95128A37B}"/>
              </a:ext>
            </a:extLst>
          </p:cNvPr>
          <p:cNvSpPr>
            <a:spLocks noGrp="1"/>
          </p:cNvSpPr>
          <p:nvPr>
            <p:ph idx="1"/>
          </p:nvPr>
        </p:nvSpPr>
        <p:spPr>
          <a:xfrm>
            <a:off x="1313328" y="1870532"/>
            <a:ext cx="10040472" cy="2400657"/>
          </a:xfrm>
        </p:spPr>
        <p:txBody>
          <a:bodyPr/>
          <a:lstStyle/>
          <a:p>
            <a:pPr>
              <a:spcAft>
                <a:spcPts val="2400"/>
              </a:spcAft>
            </a:pPr>
            <a:r>
              <a:rPr lang="en-US" dirty="0"/>
              <a:t>Provides an overview of actions taken at the local, state, tribal, and territorial levels when a food-related incident occurs</a:t>
            </a:r>
          </a:p>
          <a:p>
            <a:r>
              <a:rPr lang="en-US" dirty="0"/>
              <a:t>Focuses on the role that key personnel play in containing the problem and protecting consumers</a:t>
            </a:r>
          </a:p>
          <a:p>
            <a:endParaRPr lang="en-US" dirty="0"/>
          </a:p>
        </p:txBody>
      </p:sp>
    </p:spTree>
    <p:extLst>
      <p:ext uri="{BB962C8B-B14F-4D97-AF65-F5344CB8AC3E}">
        <p14:creationId xmlns:p14="http://schemas.microsoft.com/office/powerpoint/2010/main" val="424078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7ACB-F135-711B-7D15-E19709CB6664}"/>
              </a:ext>
            </a:extLst>
          </p:cNvPr>
          <p:cNvSpPr>
            <a:spLocks noGrp="1"/>
          </p:cNvSpPr>
          <p:nvPr>
            <p:ph type="title"/>
          </p:nvPr>
        </p:nvSpPr>
        <p:spPr/>
        <p:txBody>
          <a:bodyPr/>
          <a:lstStyle/>
          <a:p>
            <a:r>
              <a:rPr lang="en-US" sz="4400" dirty="0">
                <a:cs typeface="Arial"/>
              </a:rPr>
              <a:t>Exercise Supports</a:t>
            </a:r>
            <a:endParaRPr lang="en-US" dirty="0"/>
          </a:p>
        </p:txBody>
      </p:sp>
      <p:sp>
        <p:nvSpPr>
          <p:cNvPr id="3" name="Content Placeholder 2">
            <a:extLst>
              <a:ext uri="{FF2B5EF4-FFF2-40B4-BE49-F238E27FC236}">
                <a16:creationId xmlns:a16="http://schemas.microsoft.com/office/drawing/2014/main" id="{D0F987D7-FA40-0F1D-BD6B-7A0CAD72F102}"/>
              </a:ext>
            </a:extLst>
          </p:cNvPr>
          <p:cNvSpPr>
            <a:spLocks noGrp="1"/>
          </p:cNvSpPr>
          <p:nvPr>
            <p:ph idx="1"/>
          </p:nvPr>
        </p:nvSpPr>
        <p:spPr>
          <a:xfrm>
            <a:off x="1313328" y="1870532"/>
            <a:ext cx="10040472" cy="4216539"/>
          </a:xfrm>
        </p:spPr>
        <p:txBody>
          <a:bodyPr/>
          <a:lstStyle/>
          <a:p>
            <a:pPr>
              <a:spcAft>
                <a:spcPts val="2400"/>
              </a:spcAft>
            </a:pPr>
            <a:r>
              <a:rPr lang="en-US" dirty="0"/>
              <a:t>Standard 5: Foodborne Illness and Food Defense Preparedness and Response of the Voluntary National Retail Food Regulatory Program Standards reflect the current policies and procedures and is accurate as of January 2022.</a:t>
            </a:r>
          </a:p>
          <a:p>
            <a:pPr lvl="1">
              <a:spcAft>
                <a:spcPts val="2400"/>
              </a:spcAft>
            </a:pPr>
            <a:r>
              <a:rPr lang="en-US" dirty="0"/>
              <a:t>If there has been an update to the procedure in your jurisdiction, please inform the group of the change and work with the facilitator to ensure all participants understand the update.</a:t>
            </a:r>
          </a:p>
          <a:p>
            <a:pPr lvl="1">
              <a:spcAft>
                <a:spcPts val="2400"/>
              </a:spcAft>
            </a:pPr>
            <a:r>
              <a:rPr lang="en-US" dirty="0"/>
              <a:t>Scenario is hypothetical – don’t fight the scenario.</a:t>
            </a:r>
          </a:p>
          <a:p>
            <a:endParaRPr lang="en-US" dirty="0"/>
          </a:p>
        </p:txBody>
      </p:sp>
    </p:spTree>
    <p:extLst>
      <p:ext uri="{BB962C8B-B14F-4D97-AF65-F5344CB8AC3E}">
        <p14:creationId xmlns:p14="http://schemas.microsoft.com/office/powerpoint/2010/main" val="316328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7ACB-F135-711B-7D15-E19709CB6664}"/>
              </a:ext>
            </a:extLst>
          </p:cNvPr>
          <p:cNvSpPr>
            <a:spLocks noGrp="1"/>
          </p:cNvSpPr>
          <p:nvPr>
            <p:ph type="title"/>
          </p:nvPr>
        </p:nvSpPr>
        <p:spPr/>
        <p:txBody>
          <a:bodyPr/>
          <a:lstStyle/>
          <a:p>
            <a:r>
              <a:rPr lang="en-US" sz="4400" dirty="0">
                <a:cs typeface="Arial" charset="0"/>
              </a:rPr>
              <a:t>Exercise Objectives</a:t>
            </a:r>
            <a:endParaRPr lang="en-US" dirty="0"/>
          </a:p>
        </p:txBody>
      </p:sp>
      <p:sp>
        <p:nvSpPr>
          <p:cNvPr id="3" name="Content Placeholder 2">
            <a:extLst>
              <a:ext uri="{FF2B5EF4-FFF2-40B4-BE49-F238E27FC236}">
                <a16:creationId xmlns:a16="http://schemas.microsoft.com/office/drawing/2014/main" id="{D0F987D7-FA40-0F1D-BD6B-7A0CAD72F102}"/>
              </a:ext>
            </a:extLst>
          </p:cNvPr>
          <p:cNvSpPr>
            <a:spLocks noGrp="1"/>
          </p:cNvSpPr>
          <p:nvPr>
            <p:ph idx="1"/>
          </p:nvPr>
        </p:nvSpPr>
        <p:spPr>
          <a:xfrm>
            <a:off x="1313328" y="1870532"/>
            <a:ext cx="10040472" cy="3416320"/>
          </a:xfrm>
        </p:spPr>
        <p:txBody>
          <a:bodyPr/>
          <a:lstStyle/>
          <a:p>
            <a:pPr>
              <a:spcAft>
                <a:spcPts val="2400"/>
              </a:spcAft>
            </a:pPr>
            <a:r>
              <a:rPr lang="en-US" dirty="0"/>
              <a:t>After this exercise, you will be able to:</a:t>
            </a:r>
          </a:p>
          <a:p>
            <a:pPr lvl="1">
              <a:spcAft>
                <a:spcPts val="2400"/>
              </a:spcAft>
            </a:pPr>
            <a:r>
              <a:rPr lang="en-US" dirty="0"/>
              <a:t>Discuss the sources and routes of contamination leading to the presence of pathogens in retail foodservice establishments</a:t>
            </a:r>
          </a:p>
          <a:p>
            <a:pPr lvl="1">
              <a:spcAft>
                <a:spcPts val="2400"/>
              </a:spcAft>
            </a:pPr>
            <a:r>
              <a:rPr lang="en-US" dirty="0"/>
              <a:t>Assess the adequacy of control measures at retail foodservice establishments</a:t>
            </a:r>
          </a:p>
          <a:p>
            <a:pPr lvl="1">
              <a:spcAft>
                <a:spcPts val="2400"/>
              </a:spcAft>
            </a:pPr>
            <a:r>
              <a:rPr lang="en-US" dirty="0"/>
              <a:t>Describe how an environmental assessment supports a foodborne illness outbreak investigation</a:t>
            </a:r>
          </a:p>
        </p:txBody>
      </p:sp>
    </p:spTree>
    <p:extLst>
      <p:ext uri="{BB962C8B-B14F-4D97-AF65-F5344CB8AC3E}">
        <p14:creationId xmlns:p14="http://schemas.microsoft.com/office/powerpoint/2010/main" val="296861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2FAE-5163-6A81-F17E-7CFBBE3594A7}"/>
              </a:ext>
            </a:extLst>
          </p:cNvPr>
          <p:cNvSpPr>
            <a:spLocks noGrp="1"/>
          </p:cNvSpPr>
          <p:nvPr>
            <p:ph type="title"/>
          </p:nvPr>
        </p:nvSpPr>
        <p:spPr/>
        <p:txBody>
          <a:bodyPr/>
          <a:lstStyle/>
          <a:p>
            <a:r>
              <a:rPr lang="en-US" sz="4400" dirty="0">
                <a:cs typeface="Arial" charset="0"/>
              </a:rPr>
              <a:t>Exercise Objectives (continued)</a:t>
            </a:r>
            <a:endParaRPr lang="en-US" dirty="0"/>
          </a:p>
        </p:txBody>
      </p:sp>
      <p:sp>
        <p:nvSpPr>
          <p:cNvPr id="3" name="Content Placeholder 2">
            <a:extLst>
              <a:ext uri="{FF2B5EF4-FFF2-40B4-BE49-F238E27FC236}">
                <a16:creationId xmlns:a16="http://schemas.microsoft.com/office/drawing/2014/main" id="{B18D099D-E79B-34D4-FAF4-5DEA1C7C483A}"/>
              </a:ext>
            </a:extLst>
          </p:cNvPr>
          <p:cNvSpPr>
            <a:spLocks noGrp="1"/>
          </p:cNvSpPr>
          <p:nvPr>
            <p:ph idx="1"/>
          </p:nvPr>
        </p:nvSpPr>
        <p:spPr>
          <a:xfrm>
            <a:off x="1313328" y="1870532"/>
            <a:ext cx="10040472" cy="1631216"/>
          </a:xfrm>
        </p:spPr>
        <p:txBody>
          <a:bodyPr/>
          <a:lstStyle/>
          <a:p>
            <a:pPr marL="1005840" lvl="1" indent="-335280" fontAlgn="base">
              <a:spcAft>
                <a:spcPts val="2400"/>
              </a:spcAft>
            </a:pPr>
            <a:r>
              <a:rPr lang="en-US" dirty="0"/>
              <a:t>Explain the role of clinical and food laboratories, including the importance of sample collection and chain of custody</a:t>
            </a:r>
          </a:p>
          <a:p>
            <a:pPr marL="1005840" lvl="1" indent="-335280" fontAlgn="base">
              <a:spcAft>
                <a:spcPts val="500"/>
              </a:spcAft>
            </a:pPr>
            <a:r>
              <a:rPr lang="en-US" dirty="0"/>
              <a:t>Apply local, state, tribal, and federal regulations related to outbreak investigations and pathogen control in retail establishments</a:t>
            </a:r>
          </a:p>
        </p:txBody>
      </p:sp>
    </p:spTree>
    <p:extLst>
      <p:ext uri="{BB962C8B-B14F-4D97-AF65-F5344CB8AC3E}">
        <p14:creationId xmlns:p14="http://schemas.microsoft.com/office/powerpoint/2010/main" val="3405330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2FAE-5163-6A81-F17E-7CFBBE3594A7}"/>
              </a:ext>
            </a:extLst>
          </p:cNvPr>
          <p:cNvSpPr>
            <a:spLocks noGrp="1"/>
          </p:cNvSpPr>
          <p:nvPr>
            <p:ph type="title"/>
          </p:nvPr>
        </p:nvSpPr>
        <p:spPr/>
        <p:txBody>
          <a:bodyPr/>
          <a:lstStyle/>
          <a:p>
            <a:r>
              <a:rPr lang="en-US" sz="4400" dirty="0">
                <a:cs typeface="Arial" charset="0"/>
              </a:rPr>
              <a:t>Exercise Objectives (continued)</a:t>
            </a:r>
            <a:endParaRPr lang="en-US" dirty="0"/>
          </a:p>
        </p:txBody>
      </p:sp>
      <p:sp>
        <p:nvSpPr>
          <p:cNvPr id="3" name="Content Placeholder 2">
            <a:extLst>
              <a:ext uri="{FF2B5EF4-FFF2-40B4-BE49-F238E27FC236}">
                <a16:creationId xmlns:a16="http://schemas.microsoft.com/office/drawing/2014/main" id="{B18D099D-E79B-34D4-FAF4-5DEA1C7C483A}"/>
              </a:ext>
            </a:extLst>
          </p:cNvPr>
          <p:cNvSpPr>
            <a:spLocks noGrp="1"/>
          </p:cNvSpPr>
          <p:nvPr>
            <p:ph idx="1"/>
          </p:nvPr>
        </p:nvSpPr>
        <p:spPr>
          <a:xfrm>
            <a:off x="1313328" y="1870532"/>
            <a:ext cx="10040472" cy="1938992"/>
          </a:xfrm>
        </p:spPr>
        <p:txBody>
          <a:bodyPr/>
          <a:lstStyle/>
          <a:p>
            <a:pPr marL="1005840" lvl="1" indent="-335280" fontAlgn="base">
              <a:spcAft>
                <a:spcPts val="2400"/>
              </a:spcAft>
            </a:pPr>
            <a:r>
              <a:rPr lang="en-US" sz="2000" b="0" i="0" u="none" strike="noStrike" dirty="0">
                <a:solidFill>
                  <a:srgbClr val="000000"/>
                </a:solidFill>
                <a:effectLst/>
              </a:rPr>
              <a:t>Utilize established investigation, reporting, and response procedures to manage the outbreak</a:t>
            </a:r>
            <a:endParaRPr lang="en-US" dirty="0"/>
          </a:p>
          <a:p>
            <a:pPr marL="1005840" lvl="1" indent="-335280" fontAlgn="base">
              <a:spcAft>
                <a:spcPts val="500"/>
              </a:spcAft>
            </a:pPr>
            <a:r>
              <a:rPr lang="en-US" sz="2000" b="0" i="0" u="none" strike="noStrike" dirty="0">
                <a:solidFill>
                  <a:srgbClr val="000000"/>
                </a:solidFill>
                <a:effectLst/>
              </a:rPr>
              <a:t>Use a collaborative approach to efficiently deploy the responsibilities of each agency/discipline to implement proactive solutions during outbreak investigations</a:t>
            </a:r>
            <a:endParaRPr lang="en-US" sz="2000" b="0" i="0" u="none" strike="noStrike" dirty="0">
              <a:solidFill>
                <a:srgbClr val="000000"/>
              </a:solidFill>
              <a:effectLst/>
              <a:ea typeface="Calibri"/>
              <a:cs typeface="Calibri"/>
            </a:endParaRPr>
          </a:p>
        </p:txBody>
      </p:sp>
    </p:spTree>
    <p:extLst>
      <p:ext uri="{BB962C8B-B14F-4D97-AF65-F5344CB8AC3E}">
        <p14:creationId xmlns:p14="http://schemas.microsoft.com/office/powerpoint/2010/main" val="174385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05F-EF97-9A7E-9491-69B5E01D34C9}"/>
              </a:ext>
            </a:extLst>
          </p:cNvPr>
          <p:cNvSpPr>
            <a:spLocks noGrp="1"/>
          </p:cNvSpPr>
          <p:nvPr>
            <p:ph type="title"/>
          </p:nvPr>
        </p:nvSpPr>
        <p:spPr/>
        <p:txBody>
          <a:bodyPr/>
          <a:lstStyle/>
          <a:p>
            <a:r>
              <a:rPr lang="en-US" sz="4400" dirty="0">
                <a:cs typeface="Arial"/>
              </a:rPr>
              <a:t>Exercise Rules of Engagement</a:t>
            </a:r>
            <a:endParaRPr lang="en-US" dirty="0"/>
          </a:p>
        </p:txBody>
      </p:sp>
      <p:sp>
        <p:nvSpPr>
          <p:cNvPr id="3" name="Content Placeholder 2">
            <a:extLst>
              <a:ext uri="{FF2B5EF4-FFF2-40B4-BE49-F238E27FC236}">
                <a16:creationId xmlns:a16="http://schemas.microsoft.com/office/drawing/2014/main" id="{0AA17F8D-11C6-83C4-3379-7A74EF5ECB98}"/>
              </a:ext>
            </a:extLst>
          </p:cNvPr>
          <p:cNvSpPr>
            <a:spLocks noGrp="1"/>
          </p:cNvSpPr>
          <p:nvPr>
            <p:ph idx="1"/>
          </p:nvPr>
        </p:nvSpPr>
        <p:spPr>
          <a:xfrm>
            <a:off x="1313328" y="1870532"/>
            <a:ext cx="10040472" cy="3170099"/>
          </a:xfrm>
        </p:spPr>
        <p:txBody>
          <a:bodyPr/>
          <a:lstStyle/>
          <a:p>
            <a:pPr>
              <a:spcAft>
                <a:spcPts val="2400"/>
              </a:spcAft>
            </a:pPr>
            <a:r>
              <a:rPr lang="en-US" dirty="0"/>
              <a:t>Open, low-stress and non-public learning environment, not intended to set precedents</a:t>
            </a:r>
          </a:p>
          <a:p>
            <a:pPr>
              <a:spcAft>
                <a:spcPts val="2400"/>
              </a:spcAft>
            </a:pPr>
            <a:r>
              <a:rPr lang="en-US" dirty="0"/>
              <a:t>Listen to and respect the varying viewpoints of all the other participants</a:t>
            </a:r>
          </a:p>
          <a:p>
            <a:pPr>
              <a:spcAft>
                <a:spcPts val="2400"/>
              </a:spcAft>
            </a:pPr>
            <a:r>
              <a:rPr lang="en-US" dirty="0"/>
              <a:t>Scenario is plausible and the events occurred as presented</a:t>
            </a:r>
          </a:p>
          <a:p>
            <a:pPr lvl="1"/>
            <a:r>
              <a:rPr lang="en-US" dirty="0"/>
              <a:t>Suspend your disbelief, and feel free to discuss differing policies and procedures during the breakout discussions.</a:t>
            </a:r>
          </a:p>
        </p:txBody>
      </p:sp>
    </p:spTree>
    <p:extLst>
      <p:ext uri="{BB962C8B-B14F-4D97-AF65-F5344CB8AC3E}">
        <p14:creationId xmlns:p14="http://schemas.microsoft.com/office/powerpoint/2010/main" val="306842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D65B-4C1D-476B-5291-F166F9C4012E}"/>
              </a:ext>
            </a:extLst>
          </p:cNvPr>
          <p:cNvSpPr>
            <a:spLocks noGrp="1"/>
          </p:cNvSpPr>
          <p:nvPr>
            <p:ph type="title"/>
          </p:nvPr>
        </p:nvSpPr>
        <p:spPr>
          <a:xfrm>
            <a:off x="1313329" y="675084"/>
            <a:ext cx="10040471" cy="705642"/>
          </a:xfrm>
        </p:spPr>
        <p:txBody>
          <a:bodyPr/>
          <a:lstStyle/>
          <a:p>
            <a:r>
              <a:rPr lang="en-US" sz="4400" dirty="0">
                <a:cs typeface="Arial"/>
              </a:rPr>
              <a:t>Exercise Guidelines</a:t>
            </a:r>
            <a:endParaRPr lang="en-US" dirty="0"/>
          </a:p>
        </p:txBody>
      </p:sp>
      <p:sp>
        <p:nvSpPr>
          <p:cNvPr id="3" name="Content Placeholder 2">
            <a:extLst>
              <a:ext uri="{FF2B5EF4-FFF2-40B4-BE49-F238E27FC236}">
                <a16:creationId xmlns:a16="http://schemas.microsoft.com/office/drawing/2014/main" id="{30A12F71-CD38-8D15-1D2B-5870F00E94B9}"/>
              </a:ext>
            </a:extLst>
          </p:cNvPr>
          <p:cNvSpPr>
            <a:spLocks noGrp="1"/>
          </p:cNvSpPr>
          <p:nvPr>
            <p:ph idx="1"/>
          </p:nvPr>
        </p:nvSpPr>
        <p:spPr>
          <a:xfrm>
            <a:off x="1313328" y="1870532"/>
            <a:ext cx="10040472" cy="2708434"/>
          </a:xfrm>
        </p:spPr>
        <p:txBody>
          <a:bodyPr/>
          <a:lstStyle/>
          <a:p>
            <a:pPr>
              <a:spcAft>
                <a:spcPts val="2400"/>
              </a:spcAft>
            </a:pPr>
            <a:r>
              <a:rPr lang="en-US" dirty="0"/>
              <a:t>Commit to applying learnings from today’s activities to your job/function and sharing key learnings with colleagues</a:t>
            </a:r>
          </a:p>
          <a:p>
            <a:pPr>
              <a:spcAft>
                <a:spcPts val="2400"/>
              </a:spcAft>
            </a:pPr>
            <a:r>
              <a:rPr lang="en-US" dirty="0"/>
              <a:t>Teamwork is vital</a:t>
            </a:r>
          </a:p>
          <a:p>
            <a:r>
              <a:rPr lang="en-US" dirty="0"/>
              <a:t>Have fun</a:t>
            </a:r>
          </a:p>
          <a:p>
            <a:endParaRPr lang="en-US" dirty="0"/>
          </a:p>
        </p:txBody>
      </p:sp>
    </p:spTree>
    <p:extLst>
      <p:ext uri="{BB962C8B-B14F-4D97-AF65-F5344CB8AC3E}">
        <p14:creationId xmlns:p14="http://schemas.microsoft.com/office/powerpoint/2010/main" val="317899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A159-6CCF-112D-4BD3-65AA17091685}"/>
              </a:ext>
            </a:extLst>
          </p:cNvPr>
          <p:cNvSpPr>
            <a:spLocks noGrp="1"/>
          </p:cNvSpPr>
          <p:nvPr>
            <p:ph type="title"/>
          </p:nvPr>
        </p:nvSpPr>
        <p:spPr/>
        <p:txBody>
          <a:bodyPr/>
          <a:lstStyle/>
          <a:p>
            <a:r>
              <a:rPr lang="en-US" dirty="0"/>
              <a:t>Exercise Players (Tabletops) </a:t>
            </a:r>
          </a:p>
        </p:txBody>
      </p:sp>
      <p:sp>
        <p:nvSpPr>
          <p:cNvPr id="3" name="Content Placeholder 2">
            <a:extLst>
              <a:ext uri="{FF2B5EF4-FFF2-40B4-BE49-F238E27FC236}">
                <a16:creationId xmlns:a16="http://schemas.microsoft.com/office/drawing/2014/main" id="{C05B9AA8-22F1-84E9-DA75-D01EF9ECD874}"/>
              </a:ext>
            </a:extLst>
          </p:cNvPr>
          <p:cNvSpPr>
            <a:spLocks noGrp="1"/>
          </p:cNvSpPr>
          <p:nvPr>
            <p:ph idx="1"/>
          </p:nvPr>
        </p:nvSpPr>
        <p:spPr>
          <a:xfrm>
            <a:off x="1313328" y="1870532"/>
            <a:ext cx="10040472" cy="461665"/>
          </a:xfrm>
        </p:spPr>
        <p:txBody>
          <a:bodyPr/>
          <a:lstStyle/>
          <a:p>
            <a:r>
              <a:rPr lang="en-US" dirty="0"/>
              <a:t>Roles </a:t>
            </a:r>
          </a:p>
        </p:txBody>
      </p:sp>
      <p:sp>
        <p:nvSpPr>
          <p:cNvPr id="4" name="Content Placeholder 2">
            <a:extLst>
              <a:ext uri="{FF2B5EF4-FFF2-40B4-BE49-F238E27FC236}">
                <a16:creationId xmlns:a16="http://schemas.microsoft.com/office/drawing/2014/main" id="{BEF56A53-6CCB-7EED-F6B3-4527EDA76C7D}"/>
              </a:ext>
            </a:extLst>
          </p:cNvPr>
          <p:cNvSpPr txBox="1">
            <a:spLocks/>
          </p:cNvSpPr>
          <p:nvPr/>
        </p:nvSpPr>
        <p:spPr>
          <a:xfrm>
            <a:off x="6726621" y="2288012"/>
            <a:ext cx="5020236" cy="3000821"/>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t>Epidemiologists (LPH)</a:t>
            </a:r>
          </a:p>
          <a:p>
            <a:pPr lvl="1">
              <a:spcAft>
                <a:spcPts val="600"/>
              </a:spcAft>
            </a:pPr>
            <a:r>
              <a:rPr lang="en-US" sz="2400" dirty="0"/>
              <a:t>State regulatory agencies (SRA) </a:t>
            </a:r>
          </a:p>
          <a:p>
            <a:pPr lvl="2">
              <a:spcBef>
                <a:spcPts val="0"/>
              </a:spcBef>
              <a:spcAft>
                <a:spcPts val="2400"/>
              </a:spcAft>
            </a:pPr>
            <a:r>
              <a:rPr lang="en-US" sz="2400" dirty="0"/>
              <a:t>Rapid response team</a:t>
            </a:r>
          </a:p>
          <a:p>
            <a:pPr lvl="1"/>
            <a:r>
              <a:rPr lang="en-US" sz="2400" dirty="0"/>
              <a:t>Retail food industry (IND; optional</a:t>
            </a:r>
            <a:r>
              <a:rPr lang="en-US" dirty="0"/>
              <a:t>)</a:t>
            </a:r>
          </a:p>
          <a:p>
            <a:endParaRPr lang="en-US" dirty="0"/>
          </a:p>
        </p:txBody>
      </p:sp>
      <p:sp>
        <p:nvSpPr>
          <p:cNvPr id="5" name="Content Placeholder 2">
            <a:extLst>
              <a:ext uri="{FF2B5EF4-FFF2-40B4-BE49-F238E27FC236}">
                <a16:creationId xmlns:a16="http://schemas.microsoft.com/office/drawing/2014/main" id="{06CA5FC4-348A-A62E-26A7-CE6A837ABDAD}"/>
              </a:ext>
            </a:extLst>
          </p:cNvPr>
          <p:cNvSpPr txBox="1">
            <a:spLocks/>
          </p:cNvSpPr>
          <p:nvPr/>
        </p:nvSpPr>
        <p:spPr>
          <a:xfrm>
            <a:off x="1313328" y="2288012"/>
            <a:ext cx="5560438" cy="2816156"/>
          </a:xfrm>
          <a:prstGeom prst="rect">
            <a:avLst/>
          </a:prstGeom>
        </p:spPr>
        <p:txBody>
          <a:bodyPr vert="horz" wrap="square" lIns="91440" tIns="45720" rIns="91440" bIns="45720" rtlCol="0">
            <a:sp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Environmental health specialists (EHS)</a:t>
            </a:r>
          </a:p>
          <a:p>
            <a:pPr lvl="2">
              <a:spcBef>
                <a:spcPts val="0"/>
              </a:spcBef>
            </a:pPr>
            <a:r>
              <a:rPr lang="en-US" sz="2400" dirty="0"/>
              <a:t>Managers</a:t>
            </a:r>
          </a:p>
          <a:p>
            <a:pPr lvl="2">
              <a:spcBef>
                <a:spcPts val="0"/>
              </a:spcBef>
              <a:spcAft>
                <a:spcPts val="2400"/>
              </a:spcAft>
            </a:pPr>
            <a:r>
              <a:rPr lang="en-US" sz="2400" dirty="0"/>
              <a:t>Field staff</a:t>
            </a:r>
          </a:p>
          <a:p>
            <a:pPr lvl="1">
              <a:spcAft>
                <a:spcPts val="600"/>
              </a:spcAft>
            </a:pPr>
            <a:r>
              <a:rPr lang="en-US" sz="2400" dirty="0"/>
              <a:t>Laboratories (LL) </a:t>
            </a:r>
          </a:p>
          <a:p>
            <a:pPr lvl="2">
              <a:spcBef>
                <a:spcPts val="0"/>
              </a:spcBef>
            </a:pPr>
            <a:r>
              <a:rPr lang="en-US" sz="2400" dirty="0"/>
              <a:t>Clinical</a:t>
            </a:r>
          </a:p>
          <a:p>
            <a:pPr lvl="2">
              <a:spcBef>
                <a:spcPts val="0"/>
              </a:spcBef>
            </a:pPr>
            <a:r>
              <a:rPr lang="en-US" sz="2400" dirty="0"/>
              <a:t>Food </a:t>
            </a:r>
            <a:endParaRPr lang="en-US" dirty="0"/>
          </a:p>
        </p:txBody>
      </p:sp>
    </p:spTree>
    <p:extLst>
      <p:ext uri="{BB962C8B-B14F-4D97-AF65-F5344CB8AC3E}">
        <p14:creationId xmlns:p14="http://schemas.microsoft.com/office/powerpoint/2010/main" val="90146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074C-08F6-137D-C746-CA060D207086}"/>
              </a:ext>
            </a:extLst>
          </p:cNvPr>
          <p:cNvSpPr>
            <a:spLocks noGrp="1"/>
          </p:cNvSpPr>
          <p:nvPr>
            <p:ph type="title"/>
          </p:nvPr>
        </p:nvSpPr>
        <p:spPr/>
        <p:txBody>
          <a:bodyPr/>
          <a:lstStyle/>
          <a:p>
            <a:r>
              <a:rPr lang="en-US" sz="4400" dirty="0">
                <a:cs typeface="Arial" charset="0"/>
              </a:rPr>
              <a:t>Roles and Responsibilities</a:t>
            </a:r>
            <a:endParaRPr lang="en-US" dirty="0"/>
          </a:p>
        </p:txBody>
      </p:sp>
      <p:sp>
        <p:nvSpPr>
          <p:cNvPr id="3" name="Content Placeholder 2">
            <a:extLst>
              <a:ext uri="{FF2B5EF4-FFF2-40B4-BE49-F238E27FC236}">
                <a16:creationId xmlns:a16="http://schemas.microsoft.com/office/drawing/2014/main" id="{F430673D-F5B1-3881-9781-3B7B50316EF6}"/>
              </a:ext>
            </a:extLst>
          </p:cNvPr>
          <p:cNvSpPr>
            <a:spLocks noGrp="1"/>
          </p:cNvSpPr>
          <p:nvPr>
            <p:ph idx="1"/>
          </p:nvPr>
        </p:nvSpPr>
        <p:spPr>
          <a:xfrm>
            <a:off x="1313327" y="1870532"/>
            <a:ext cx="10121927" cy="4154984"/>
          </a:xfrm>
        </p:spPr>
        <p:txBody>
          <a:bodyPr/>
          <a:lstStyle/>
          <a:p>
            <a:pPr>
              <a:spcAft>
                <a:spcPts val="1800"/>
              </a:spcAft>
            </a:pPr>
            <a:r>
              <a:rPr lang="en-US" b="1" dirty="0"/>
              <a:t>Participant</a:t>
            </a:r>
            <a:r>
              <a:rPr lang="en-US" dirty="0"/>
              <a:t>: Respond to the scenario based on first-hand, experiential knowledge; current plans and procedures of individual entity, agency, or jurisdiction; and insights from training and experience.</a:t>
            </a:r>
          </a:p>
          <a:p>
            <a:pPr>
              <a:spcAft>
                <a:spcPts val="1800"/>
              </a:spcAft>
            </a:pPr>
            <a:r>
              <a:rPr lang="en-US" b="1" dirty="0"/>
              <a:t>Evaluator</a:t>
            </a:r>
            <a:r>
              <a:rPr lang="en-US" dirty="0"/>
              <a:t>: Record discussion highlights at each breakout table; don’t participate but capture the dialogue for the After Action Report. </a:t>
            </a:r>
          </a:p>
          <a:p>
            <a:r>
              <a:rPr lang="en-US" b="1" dirty="0"/>
              <a:t>Facilitator</a:t>
            </a:r>
            <a:r>
              <a:rPr lang="en-US" dirty="0"/>
              <a:t>: Lead the exercise, provide situation updates, and moderate discussions. Provide additional information and resolve questions as needed. Key officials may also assist as subject matter experts.</a:t>
            </a:r>
          </a:p>
        </p:txBody>
      </p:sp>
    </p:spTree>
    <p:extLst>
      <p:ext uri="{BB962C8B-B14F-4D97-AF65-F5344CB8AC3E}">
        <p14:creationId xmlns:p14="http://schemas.microsoft.com/office/powerpoint/2010/main" val="170613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074C-08F6-137D-C746-CA060D207086}"/>
              </a:ext>
            </a:extLst>
          </p:cNvPr>
          <p:cNvSpPr>
            <a:spLocks noGrp="1"/>
          </p:cNvSpPr>
          <p:nvPr>
            <p:ph type="title"/>
          </p:nvPr>
        </p:nvSpPr>
        <p:spPr/>
        <p:txBody>
          <a:bodyPr/>
          <a:lstStyle/>
          <a:p>
            <a:r>
              <a:rPr lang="en-US" sz="4400" dirty="0">
                <a:cs typeface="Arial" charset="0"/>
              </a:rPr>
              <a:t>Roles and Responsibilities (continued)</a:t>
            </a:r>
            <a:endParaRPr lang="en-US" dirty="0"/>
          </a:p>
        </p:txBody>
      </p:sp>
      <p:sp>
        <p:nvSpPr>
          <p:cNvPr id="3" name="Content Placeholder 2">
            <a:extLst>
              <a:ext uri="{FF2B5EF4-FFF2-40B4-BE49-F238E27FC236}">
                <a16:creationId xmlns:a16="http://schemas.microsoft.com/office/drawing/2014/main" id="{F430673D-F5B1-3881-9781-3B7B50316EF6}"/>
              </a:ext>
            </a:extLst>
          </p:cNvPr>
          <p:cNvSpPr>
            <a:spLocks noGrp="1"/>
          </p:cNvSpPr>
          <p:nvPr>
            <p:ph idx="1"/>
          </p:nvPr>
        </p:nvSpPr>
        <p:spPr>
          <a:xfrm>
            <a:off x="1313328" y="1870532"/>
            <a:ext cx="10040472" cy="2616101"/>
          </a:xfrm>
        </p:spPr>
        <p:txBody>
          <a:bodyPr/>
          <a:lstStyle/>
          <a:p>
            <a:pPr marL="335280" indent="-335280">
              <a:spcAft>
                <a:spcPts val="2400"/>
              </a:spcAft>
            </a:pPr>
            <a:r>
              <a:rPr lang="en-US" sz="2400" b="1" dirty="0">
                <a:cs typeface="Arial"/>
              </a:rPr>
              <a:t>Group discussion leader:</a:t>
            </a:r>
            <a:r>
              <a:rPr lang="en-US" sz="2400" dirty="0">
                <a:cs typeface="Arial"/>
              </a:rPr>
              <a:t> R</a:t>
            </a:r>
            <a:r>
              <a:rPr lang="en-US" sz="2400" dirty="0">
                <a:solidFill>
                  <a:srgbClr val="000000"/>
                </a:solidFill>
                <a:cs typeface="Calibri"/>
              </a:rPr>
              <a:t>epresentative</a:t>
            </a:r>
            <a:r>
              <a:rPr lang="en-US" sz="2400" b="0" i="0" u="none" strike="noStrike" dirty="0">
                <a:solidFill>
                  <a:srgbClr val="000000"/>
                </a:solidFill>
                <a:effectLst/>
              </a:rPr>
              <a:t> from each table</a:t>
            </a:r>
            <a:r>
              <a:rPr lang="en-US" sz="2400" dirty="0">
                <a:solidFill>
                  <a:srgbClr val="000000"/>
                </a:solidFill>
              </a:rPr>
              <a:t> </a:t>
            </a:r>
            <a:r>
              <a:rPr lang="en-US" sz="2400" b="0" i="0" u="none" strike="noStrike" dirty="0">
                <a:solidFill>
                  <a:srgbClr val="000000"/>
                </a:solidFill>
                <a:effectLst/>
              </a:rPr>
              <a:t>(volunteered by the group) who </a:t>
            </a:r>
            <a:r>
              <a:rPr lang="en-US" sz="2400" dirty="0">
                <a:solidFill>
                  <a:srgbClr val="000000"/>
                </a:solidFill>
              </a:rPr>
              <a:t>leads</a:t>
            </a:r>
            <a:r>
              <a:rPr lang="en-US" sz="2400" b="0" i="0" u="none" strike="noStrike" dirty="0">
                <a:solidFill>
                  <a:srgbClr val="000000"/>
                </a:solidFill>
                <a:effectLst/>
              </a:rPr>
              <a:t> the group</a:t>
            </a:r>
            <a:r>
              <a:rPr lang="en-US" sz="2400" dirty="0">
                <a:solidFill>
                  <a:srgbClr val="000000"/>
                </a:solidFill>
              </a:rPr>
              <a:t>.</a:t>
            </a:r>
            <a:endParaRPr lang="en-US" sz="2400" dirty="0">
              <a:cs typeface="Arial" charset="0"/>
            </a:endParaRPr>
          </a:p>
          <a:p>
            <a:pPr marL="335280" indent="-335280"/>
            <a:r>
              <a:rPr lang="en-US" sz="2400" b="1" dirty="0">
                <a:cs typeface="Arial"/>
              </a:rPr>
              <a:t>Group recorder/reporter:</a:t>
            </a:r>
            <a:r>
              <a:rPr lang="en-US" sz="2400" dirty="0">
                <a:cs typeface="Arial"/>
              </a:rPr>
              <a:t> R</a:t>
            </a:r>
            <a:r>
              <a:rPr lang="en-US" sz="2400" dirty="0">
                <a:solidFill>
                  <a:srgbClr val="000000"/>
                </a:solidFill>
                <a:cs typeface="Calibri"/>
              </a:rPr>
              <a:t>epresentative</a:t>
            </a:r>
            <a:r>
              <a:rPr lang="en-US" sz="2400" b="0" i="0" u="none" strike="noStrike" dirty="0">
                <a:solidFill>
                  <a:srgbClr val="000000"/>
                </a:solidFill>
                <a:effectLst/>
              </a:rPr>
              <a:t> from each table</a:t>
            </a:r>
            <a:r>
              <a:rPr lang="en-US" sz="2400" dirty="0">
                <a:solidFill>
                  <a:srgbClr val="000000"/>
                </a:solidFill>
              </a:rPr>
              <a:t> </a:t>
            </a:r>
            <a:r>
              <a:rPr lang="en-US" sz="2400" b="0" i="0" u="none" strike="noStrike" dirty="0">
                <a:solidFill>
                  <a:srgbClr val="000000"/>
                </a:solidFill>
                <a:effectLst/>
              </a:rPr>
              <a:t>(volunteered by the group) who </a:t>
            </a:r>
            <a:r>
              <a:rPr lang="en-US" sz="2400" dirty="0">
                <a:solidFill>
                  <a:srgbClr val="000000"/>
                </a:solidFill>
              </a:rPr>
              <a:t>ensures</a:t>
            </a:r>
            <a:r>
              <a:rPr lang="en-US" sz="2400" b="0" i="0" u="none" strike="noStrike" dirty="0">
                <a:solidFill>
                  <a:srgbClr val="000000"/>
                </a:solidFill>
                <a:effectLst/>
              </a:rPr>
              <a:t> that the group discussions are kept on time, </a:t>
            </a:r>
            <a:r>
              <a:rPr lang="en-US" sz="2400" dirty="0">
                <a:solidFill>
                  <a:srgbClr val="000000"/>
                </a:solidFill>
              </a:rPr>
              <a:t>records</a:t>
            </a:r>
            <a:r>
              <a:rPr lang="en-US" sz="2400" b="0" i="0" u="none" strike="noStrike" dirty="0">
                <a:solidFill>
                  <a:srgbClr val="000000"/>
                </a:solidFill>
                <a:effectLst/>
              </a:rPr>
              <a:t> the key themes discussed at the table, and </a:t>
            </a:r>
            <a:r>
              <a:rPr lang="en-US" sz="2400" dirty="0">
                <a:solidFill>
                  <a:srgbClr val="000000"/>
                </a:solidFill>
              </a:rPr>
              <a:t>is</a:t>
            </a:r>
            <a:r>
              <a:rPr lang="en-US" sz="2400" b="0" i="0" u="none" strike="noStrike" dirty="0">
                <a:solidFill>
                  <a:srgbClr val="000000"/>
                </a:solidFill>
                <a:effectLst/>
              </a:rPr>
              <a:t> responsible for reporting out during the large group dialogue</a:t>
            </a:r>
            <a:r>
              <a:rPr lang="en-US" sz="2400" dirty="0">
                <a:solidFill>
                  <a:srgbClr val="000000"/>
                </a:solidFill>
              </a:rPr>
              <a:t>.</a:t>
            </a:r>
            <a:endParaRPr lang="en-US" dirty="0"/>
          </a:p>
        </p:txBody>
      </p:sp>
    </p:spTree>
    <p:extLst>
      <p:ext uri="{BB962C8B-B14F-4D97-AF65-F5344CB8AC3E}">
        <p14:creationId xmlns:p14="http://schemas.microsoft.com/office/powerpoint/2010/main" val="23976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D4DB-47E2-25B4-B984-16E363008963}"/>
              </a:ext>
            </a:extLst>
          </p:cNvPr>
          <p:cNvSpPr>
            <a:spLocks noGrp="1"/>
          </p:cNvSpPr>
          <p:nvPr>
            <p:ph type="title"/>
          </p:nvPr>
        </p:nvSpPr>
        <p:spPr/>
        <p:txBody>
          <a:bodyPr/>
          <a:lstStyle/>
          <a:p>
            <a:r>
              <a:rPr lang="en-US" sz="4400" dirty="0"/>
              <a:t>Funding Acknowledgement</a:t>
            </a:r>
            <a:endParaRPr lang="en-US" dirty="0"/>
          </a:p>
        </p:txBody>
      </p:sp>
      <p:sp>
        <p:nvSpPr>
          <p:cNvPr id="3" name="Content Placeholder 2">
            <a:extLst>
              <a:ext uri="{FF2B5EF4-FFF2-40B4-BE49-F238E27FC236}">
                <a16:creationId xmlns:a16="http://schemas.microsoft.com/office/drawing/2014/main" id="{2E3E2585-2A75-8380-C421-71BF08230761}"/>
              </a:ext>
            </a:extLst>
          </p:cNvPr>
          <p:cNvSpPr>
            <a:spLocks noGrp="1"/>
          </p:cNvSpPr>
          <p:nvPr>
            <p:ph idx="1"/>
          </p:nvPr>
        </p:nvSpPr>
        <p:spPr>
          <a:xfrm>
            <a:off x="1313328" y="1870532"/>
            <a:ext cx="10040472" cy="2985433"/>
          </a:xfrm>
        </p:spPr>
        <p:txBody>
          <a:bodyPr/>
          <a:lstStyle/>
          <a:p>
            <a:pPr>
              <a:spcAft>
                <a:spcPts val="2400"/>
              </a:spcAft>
            </a:pPr>
            <a:r>
              <a:rPr lang="en-US" sz="2400" b="0" i="0" u="none" strike="noStrike" dirty="0">
                <a:solidFill>
                  <a:srgbClr val="3A3A3A"/>
                </a:solidFill>
                <a:effectLst/>
              </a:rPr>
              <a:t>The development of this exercise was supported by the Food and Drug Administration (FDA) of the U.S. Department of Health and Human Services (HHS) as part of a financial assistance award [FAIN] totaling $500,000 with 100 percent funded by FDA/HHS. </a:t>
            </a:r>
            <a:endParaRPr lang="en-US" dirty="0"/>
          </a:p>
          <a:p>
            <a:r>
              <a:rPr lang="en-US" sz="2400" b="0" i="0" u="none" strike="noStrike" dirty="0">
                <a:solidFill>
                  <a:srgbClr val="3A3A3A"/>
                </a:solidFill>
                <a:effectLst/>
              </a:rPr>
              <a:t>The contents are those of the authors and</a:t>
            </a:r>
            <a:r>
              <a:rPr lang="en-US" sz="2400" dirty="0">
                <a:solidFill>
                  <a:srgbClr val="500050"/>
                </a:solidFill>
              </a:rPr>
              <a:t> </a:t>
            </a:r>
            <a:r>
              <a:rPr lang="en-US" sz="2400" b="0" i="0" u="none" strike="noStrike" dirty="0">
                <a:solidFill>
                  <a:srgbClr val="3A3A3A"/>
                </a:solidFill>
                <a:effectLst/>
              </a:rPr>
              <a:t>do not necessarily represent the official views of, nor an endorsement by</a:t>
            </a:r>
            <a:r>
              <a:rPr lang="en-US" sz="2400" dirty="0">
                <a:solidFill>
                  <a:srgbClr val="3A3A3A"/>
                </a:solidFill>
              </a:rPr>
              <a:t>,</a:t>
            </a:r>
            <a:r>
              <a:rPr lang="en-US" sz="2400" b="0" i="0" u="none" strike="noStrike" dirty="0">
                <a:solidFill>
                  <a:srgbClr val="3A3A3A"/>
                </a:solidFill>
                <a:effectLst/>
              </a:rPr>
              <a:t> FDA/HHS or the U.S. Government.</a:t>
            </a:r>
            <a:endParaRPr lang="en-US" sz="2400" b="0" i="0" u="none" strike="noStrike" dirty="0">
              <a:solidFill>
                <a:srgbClr val="500050"/>
              </a:solidFill>
              <a:effectLst/>
              <a:ea typeface="Calibri" panose="020F0502020204030204"/>
              <a:cs typeface="Calibri" panose="020F0502020204030204"/>
            </a:endParaRPr>
          </a:p>
        </p:txBody>
      </p:sp>
    </p:spTree>
    <p:extLst>
      <p:ext uri="{BB962C8B-B14F-4D97-AF65-F5344CB8AC3E}">
        <p14:creationId xmlns:p14="http://schemas.microsoft.com/office/powerpoint/2010/main" val="1856944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0C80-AFDA-C70A-685B-3F6F0D707A40}"/>
              </a:ext>
            </a:extLst>
          </p:cNvPr>
          <p:cNvSpPr>
            <a:spLocks noGrp="1"/>
          </p:cNvSpPr>
          <p:nvPr>
            <p:ph type="title"/>
          </p:nvPr>
        </p:nvSpPr>
        <p:spPr/>
        <p:txBody>
          <a:bodyPr/>
          <a:lstStyle/>
          <a:p>
            <a:r>
              <a:rPr lang="en-US" sz="4400" dirty="0">
                <a:cs typeface="Calibri Light"/>
              </a:rPr>
              <a:t>Remaining Questions / Comments  </a:t>
            </a:r>
            <a:endParaRPr lang="en-US" dirty="0"/>
          </a:p>
        </p:txBody>
      </p:sp>
      <p:sp>
        <p:nvSpPr>
          <p:cNvPr id="3" name="Content Placeholder 2">
            <a:extLst>
              <a:ext uri="{FF2B5EF4-FFF2-40B4-BE49-F238E27FC236}">
                <a16:creationId xmlns:a16="http://schemas.microsoft.com/office/drawing/2014/main" id="{A262BC6F-EA16-7A47-C330-8FA2B3E933B1}"/>
              </a:ext>
            </a:extLst>
          </p:cNvPr>
          <p:cNvSpPr>
            <a:spLocks noGrp="1"/>
          </p:cNvSpPr>
          <p:nvPr>
            <p:ph idx="1"/>
          </p:nvPr>
        </p:nvSpPr>
        <p:spPr>
          <a:xfrm>
            <a:off x="1313328" y="1870532"/>
            <a:ext cx="10040472" cy="1138773"/>
          </a:xfrm>
        </p:spPr>
        <p:txBody>
          <a:bodyPr/>
          <a:lstStyle/>
          <a:p>
            <a:pPr marL="335280" indent="-335280">
              <a:spcAft>
                <a:spcPts val="2400"/>
              </a:spcAft>
            </a:pPr>
            <a:r>
              <a:rPr lang="en-US" sz="2400" dirty="0"/>
              <a:t>Any questions before we begin?</a:t>
            </a:r>
            <a:endParaRPr lang="en-US" dirty="0"/>
          </a:p>
          <a:p>
            <a:pPr marL="335280" indent="-335280"/>
            <a:r>
              <a:rPr lang="en-US" sz="2400" dirty="0">
                <a:cs typeface="Calibri"/>
              </a:rPr>
              <a:t>Expectations clear? </a:t>
            </a:r>
          </a:p>
        </p:txBody>
      </p:sp>
    </p:spTree>
    <p:extLst>
      <p:ext uri="{BB962C8B-B14F-4D97-AF65-F5344CB8AC3E}">
        <p14:creationId xmlns:p14="http://schemas.microsoft.com/office/powerpoint/2010/main" val="294642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1815882"/>
          </a:xfrm>
        </p:spPr>
        <p:txBody>
          <a:bodyPr/>
          <a:lstStyle/>
          <a:p>
            <a:pPr>
              <a:spcAft>
                <a:spcPts val="2400"/>
              </a:spcAft>
            </a:pPr>
            <a:r>
              <a:rPr lang="en-US" dirty="0"/>
              <a:t>Presentation of Scenario - 10 min</a:t>
            </a:r>
          </a:p>
          <a:p>
            <a:pPr>
              <a:spcAft>
                <a:spcPts val="2400"/>
              </a:spcAft>
            </a:pPr>
            <a:r>
              <a:rPr lang="en-US" dirty="0"/>
              <a:t>Work Session (in breakout groups) - Answering Questions – 50 min</a:t>
            </a:r>
          </a:p>
          <a:p>
            <a:pPr>
              <a:spcAft>
                <a:spcPts val="2400"/>
              </a:spcAft>
            </a:pPr>
            <a:r>
              <a:rPr lang="en-US" dirty="0"/>
              <a:t>Module Debrief (whole group) – 60 min</a:t>
            </a:r>
          </a:p>
        </p:txBody>
      </p:sp>
    </p:spTree>
    <p:extLst>
      <p:ext uri="{BB962C8B-B14F-4D97-AF65-F5344CB8AC3E}">
        <p14:creationId xmlns:p14="http://schemas.microsoft.com/office/powerpoint/2010/main" val="71948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2923877"/>
          </a:xfrm>
        </p:spPr>
        <p:txBody>
          <a:bodyPr/>
          <a:lstStyle/>
          <a:p>
            <a:pPr>
              <a:spcAft>
                <a:spcPts val="2400"/>
              </a:spcAft>
            </a:pPr>
            <a:r>
              <a:rPr lang="en-US" dirty="0"/>
              <a:t>June 8 : Local health department was alerted via email by a concerned parent regarding sick party guests hosted June 6. </a:t>
            </a:r>
          </a:p>
          <a:p>
            <a:pPr>
              <a:spcAft>
                <a:spcPts val="2400"/>
              </a:spcAft>
            </a:pPr>
            <a:r>
              <a:rPr lang="en-US" dirty="0"/>
              <a:t>Local epidemiologist called the parent and gathered information on who got sick, onset, symptoms, etc. The information provided met the criteria to trigger an investigation.</a:t>
            </a:r>
          </a:p>
          <a:p>
            <a:pPr>
              <a:spcAft>
                <a:spcPts val="2400"/>
              </a:spcAft>
            </a:pPr>
            <a:endParaRPr lang="en-US" dirty="0"/>
          </a:p>
        </p:txBody>
      </p:sp>
    </p:spTree>
    <p:extLst>
      <p:ext uri="{BB962C8B-B14F-4D97-AF65-F5344CB8AC3E}">
        <p14:creationId xmlns:p14="http://schemas.microsoft.com/office/powerpoint/2010/main" val="268252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1877437"/>
          </a:xfrm>
        </p:spPr>
        <p:txBody>
          <a:bodyPr/>
          <a:lstStyle/>
          <a:p>
            <a:pPr>
              <a:spcAft>
                <a:spcPts val="2400"/>
              </a:spcAft>
            </a:pPr>
            <a:r>
              <a:rPr lang="en-US" dirty="0"/>
              <a:t>Epidemiologist informed their counterpart, the environmental health specialist, in case an inspection was warranted </a:t>
            </a:r>
          </a:p>
          <a:p>
            <a:pPr>
              <a:spcAft>
                <a:spcPts val="2400"/>
              </a:spcAft>
            </a:pPr>
            <a:r>
              <a:rPr lang="en-US" dirty="0"/>
              <a:t>Epidemiologist began hypothesis-generating interviews; state epidemiologist was solicited for help to expedite the process </a:t>
            </a:r>
          </a:p>
        </p:txBody>
      </p:sp>
    </p:spTree>
    <p:extLst>
      <p:ext uri="{BB962C8B-B14F-4D97-AF65-F5344CB8AC3E}">
        <p14:creationId xmlns:p14="http://schemas.microsoft.com/office/powerpoint/2010/main" val="466415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461665"/>
          </a:xfrm>
        </p:spPr>
        <p:txBody>
          <a:bodyPr/>
          <a:lstStyle/>
          <a:p>
            <a:pPr>
              <a:spcAft>
                <a:spcPts val="2400"/>
              </a:spcAft>
            </a:pPr>
            <a:r>
              <a:rPr lang="en-US" dirty="0"/>
              <a:t>Interviews and questionnaire answers gleaned information</a:t>
            </a:r>
          </a:p>
        </p:txBody>
      </p:sp>
      <p:graphicFrame>
        <p:nvGraphicFramePr>
          <p:cNvPr id="4" name="Diagram 3" descr="Timeline Most party food was sourced from a local grocery store (1 pm), with dessert then picked up from a local bakery directly after, and fried chicken picked up from Brad’s Stateline Chicken Restaurant​&#10;The entire trip took approximately 1 hour, and there was no temperature control other than air conditioning in the party host's car​&#10;Once home, cake was stored in the refrigerator and grocery store/restaurant items were placed on kitchen / serving tables (nothing was co-mingled; same containers from store/restaurant used) ​&#10;Party guests arrived around 5 pm, and concluded by 11 pm with most party-goers consumed food between 6 and 8 pm, cake was served chilled around 8:30 pm ">
            <a:extLst>
              <a:ext uri="{FF2B5EF4-FFF2-40B4-BE49-F238E27FC236}">
                <a16:creationId xmlns:a16="http://schemas.microsoft.com/office/drawing/2014/main" id="{02643411-3250-FED0-86B5-AE05B25F2AC3}"/>
              </a:ext>
            </a:extLst>
          </p:cNvPr>
          <p:cNvGraphicFramePr/>
          <p:nvPr>
            <p:extLst>
              <p:ext uri="{D42A27DB-BD31-4B8C-83A1-F6EECF244321}">
                <p14:modId xmlns:p14="http://schemas.microsoft.com/office/powerpoint/2010/main" val="2262510412"/>
              </p:ext>
            </p:extLst>
          </p:nvPr>
        </p:nvGraphicFramePr>
        <p:xfrm>
          <a:off x="1541736" y="1870532"/>
          <a:ext cx="9108527" cy="4147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55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graphicFrame>
        <p:nvGraphicFramePr>
          <p:cNvPr id="10" name="Content Placeholder 9">
            <a:extLst>
              <a:ext uri="{FF2B5EF4-FFF2-40B4-BE49-F238E27FC236}">
                <a16:creationId xmlns:a16="http://schemas.microsoft.com/office/drawing/2014/main" id="{76426AE0-B8EB-1E54-AD4F-304300974D7D}"/>
              </a:ext>
            </a:extLst>
          </p:cNvPr>
          <p:cNvGraphicFramePr>
            <a:graphicFrameLocks noGrp="1"/>
          </p:cNvGraphicFramePr>
          <p:nvPr>
            <p:ph idx="1"/>
            <p:extLst>
              <p:ext uri="{D42A27DB-BD31-4B8C-83A1-F6EECF244321}">
                <p14:modId xmlns:p14="http://schemas.microsoft.com/office/powerpoint/2010/main" val="3044153428"/>
              </p:ext>
            </p:extLst>
          </p:nvPr>
        </p:nvGraphicFramePr>
        <p:xfrm>
          <a:off x="1312863" y="1880585"/>
          <a:ext cx="10040937" cy="640080"/>
        </p:xfrm>
        <a:graphic>
          <a:graphicData uri="http://schemas.openxmlformats.org/drawingml/2006/table">
            <a:tbl>
              <a:tblPr firstRow="1" bandRow="1">
                <a:tableStyleId>{5C22544A-7EE6-4342-B048-85BDC9FD1C3A}</a:tableStyleId>
              </a:tblPr>
              <a:tblGrid>
                <a:gridCol w="3805675">
                  <a:extLst>
                    <a:ext uri="{9D8B030D-6E8A-4147-A177-3AD203B41FA5}">
                      <a16:colId xmlns:a16="http://schemas.microsoft.com/office/drawing/2014/main" val="3360712936"/>
                    </a:ext>
                  </a:extLst>
                </a:gridCol>
                <a:gridCol w="2711669">
                  <a:extLst>
                    <a:ext uri="{9D8B030D-6E8A-4147-A177-3AD203B41FA5}">
                      <a16:colId xmlns:a16="http://schemas.microsoft.com/office/drawing/2014/main" val="4129534351"/>
                    </a:ext>
                  </a:extLst>
                </a:gridCol>
                <a:gridCol w="3523593">
                  <a:extLst>
                    <a:ext uri="{9D8B030D-6E8A-4147-A177-3AD203B41FA5}">
                      <a16:colId xmlns:a16="http://schemas.microsoft.com/office/drawing/2014/main" val="410841118"/>
                    </a:ext>
                  </a:extLst>
                </a:gridCol>
              </a:tblGrid>
              <a:tr h="370840">
                <a:tc>
                  <a:txBody>
                    <a:bodyPr/>
                    <a:lstStyle/>
                    <a:p>
                      <a:pPr algn="ctr"/>
                      <a:r>
                        <a:rPr lang="en-US" dirty="0"/>
                        <a:t>Grocery Store</a:t>
                      </a:r>
                    </a:p>
                  </a:txBody>
                  <a:tcPr anchor="ctr">
                    <a:solidFill>
                      <a:srgbClr val="4871B5"/>
                    </a:solidFill>
                  </a:tcPr>
                </a:tc>
                <a:tc>
                  <a:txBody>
                    <a:bodyPr/>
                    <a:lstStyle/>
                    <a:p>
                      <a:pPr algn="ctr"/>
                      <a:r>
                        <a:rPr lang="en-US" dirty="0"/>
                        <a:t>Bakery</a:t>
                      </a:r>
                    </a:p>
                  </a:txBody>
                  <a:tcPr anchor="ctr">
                    <a:solidFill>
                      <a:srgbClr val="4871B5"/>
                    </a:solidFill>
                  </a:tcPr>
                </a:tc>
                <a:tc>
                  <a:txBody>
                    <a:bodyPr/>
                    <a:lstStyle/>
                    <a:p>
                      <a:pPr algn="ctr"/>
                      <a:r>
                        <a:rPr lang="en-US" dirty="0"/>
                        <a:t>Brad’s Stateline</a:t>
                      </a:r>
                      <a:br>
                        <a:rPr lang="en-US" dirty="0"/>
                      </a:br>
                      <a:r>
                        <a:rPr lang="en-US" dirty="0"/>
                        <a:t>Chicken Restaurant</a:t>
                      </a:r>
                    </a:p>
                  </a:txBody>
                  <a:tcPr anchor="ctr">
                    <a:solidFill>
                      <a:srgbClr val="4871B5"/>
                    </a:solidFill>
                  </a:tcPr>
                </a:tc>
                <a:extLst>
                  <a:ext uri="{0D108BD9-81ED-4DB2-BD59-A6C34878D82A}">
                    <a16:rowId xmlns:a16="http://schemas.microsoft.com/office/drawing/2014/main" val="1880609624"/>
                  </a:ext>
                </a:extLst>
              </a:tr>
            </a:tbl>
          </a:graphicData>
        </a:graphic>
      </p:graphicFrame>
      <p:pic>
        <p:nvPicPr>
          <p:cNvPr id="12" name="Picture 11" descr="Picture of sliced watermelon, fresh fruit, green salad and dressing, deli potato salad, pretzels, and roast beef sandwiches ">
            <a:extLst>
              <a:ext uri="{FF2B5EF4-FFF2-40B4-BE49-F238E27FC236}">
                <a16:creationId xmlns:a16="http://schemas.microsoft.com/office/drawing/2014/main" id="{8DD37460-27F8-CAA2-4726-265CE777A3CC}"/>
              </a:ext>
            </a:extLst>
          </p:cNvPr>
          <p:cNvPicPr>
            <a:picLocks noChangeAspect="1"/>
          </p:cNvPicPr>
          <p:nvPr/>
        </p:nvPicPr>
        <p:blipFill rotWithShape="1">
          <a:blip r:embed="rId2"/>
          <a:srcRect t="13"/>
          <a:stretch/>
        </p:blipFill>
        <p:spPr>
          <a:xfrm>
            <a:off x="1312863" y="2510155"/>
            <a:ext cx="3948636" cy="2723216"/>
          </a:xfrm>
          <a:prstGeom prst="rect">
            <a:avLst/>
          </a:prstGeom>
          <a:ln>
            <a:noFill/>
          </a:ln>
        </p:spPr>
      </p:pic>
      <p:pic>
        <p:nvPicPr>
          <p:cNvPr id="13" name="Picture 12" descr="A cake and cookie on a plate&#10;">
            <a:extLst>
              <a:ext uri="{FF2B5EF4-FFF2-40B4-BE49-F238E27FC236}">
                <a16:creationId xmlns:a16="http://schemas.microsoft.com/office/drawing/2014/main" id="{156DF68F-B2CC-697B-8E41-EDFAA5EBB390}"/>
              </a:ext>
            </a:extLst>
          </p:cNvPr>
          <p:cNvPicPr>
            <a:picLocks noChangeAspect="1"/>
          </p:cNvPicPr>
          <p:nvPr/>
        </p:nvPicPr>
        <p:blipFill>
          <a:blip r:embed="rId3"/>
          <a:stretch>
            <a:fillRect/>
          </a:stretch>
        </p:blipFill>
        <p:spPr>
          <a:xfrm>
            <a:off x="5652777" y="2831516"/>
            <a:ext cx="1737320" cy="2302802"/>
          </a:xfrm>
          <a:prstGeom prst="rect">
            <a:avLst/>
          </a:prstGeom>
          <a:ln>
            <a:noFill/>
          </a:ln>
        </p:spPr>
      </p:pic>
      <p:pic>
        <p:nvPicPr>
          <p:cNvPr id="14" name="Picture 13" descr="A plate of fried chicken">
            <a:extLst>
              <a:ext uri="{FF2B5EF4-FFF2-40B4-BE49-F238E27FC236}">
                <a16:creationId xmlns:a16="http://schemas.microsoft.com/office/drawing/2014/main" id="{1454010B-3614-FBC0-7661-A91BE7FE4BBD}"/>
              </a:ext>
            </a:extLst>
          </p:cNvPr>
          <p:cNvPicPr>
            <a:picLocks noChangeAspect="1"/>
          </p:cNvPicPr>
          <p:nvPr/>
        </p:nvPicPr>
        <p:blipFill>
          <a:blip r:embed="rId4"/>
          <a:stretch>
            <a:fillRect/>
          </a:stretch>
        </p:blipFill>
        <p:spPr>
          <a:xfrm>
            <a:off x="8748179" y="3006461"/>
            <a:ext cx="2045739" cy="1393674"/>
          </a:xfrm>
          <a:prstGeom prst="rect">
            <a:avLst/>
          </a:prstGeom>
          <a:ln>
            <a:noFill/>
          </a:ln>
        </p:spPr>
      </p:pic>
      <p:sp>
        <p:nvSpPr>
          <p:cNvPr id="19" name="Content Placeholder 2">
            <a:extLst>
              <a:ext uri="{FF2B5EF4-FFF2-40B4-BE49-F238E27FC236}">
                <a16:creationId xmlns:a16="http://schemas.microsoft.com/office/drawing/2014/main" id="{11BFC734-261C-D296-AF75-5D8398DB7155}"/>
              </a:ext>
            </a:extLst>
          </p:cNvPr>
          <p:cNvSpPr txBox="1">
            <a:spLocks/>
          </p:cNvSpPr>
          <p:nvPr/>
        </p:nvSpPr>
        <p:spPr>
          <a:xfrm>
            <a:off x="1408387" y="5750304"/>
            <a:ext cx="6810703" cy="43616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prstClr val="black"/>
                </a:solidFill>
                <a:latin typeface="Calibri" panose="020F0502020204030204"/>
              </a:rPr>
              <a:t>*Leftover roast beef, fried chicken, pretzels, and potato salad</a:t>
            </a:r>
          </a:p>
        </p:txBody>
      </p:sp>
    </p:spTree>
    <p:extLst>
      <p:ext uri="{BB962C8B-B14F-4D97-AF65-F5344CB8AC3E}">
        <p14:creationId xmlns:p14="http://schemas.microsoft.com/office/powerpoint/2010/main" val="2392429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461665"/>
          </a:xfrm>
        </p:spPr>
        <p:txBody>
          <a:bodyPr/>
          <a:lstStyle/>
          <a:p>
            <a:r>
              <a:rPr lang="en-US" sz="2400" kern="1200" dirty="0">
                <a:solidFill>
                  <a:schemeClr val="tx1"/>
                </a:solidFill>
                <a:latin typeface="+mn-lt"/>
                <a:ea typeface="+mn-ea"/>
                <a:cs typeface="+mn-cs"/>
              </a:rPr>
              <a:t>Late Friday night: Information on sick/healthy food exposures gathered</a:t>
            </a:r>
          </a:p>
        </p:txBody>
      </p:sp>
      <p:graphicFrame>
        <p:nvGraphicFramePr>
          <p:cNvPr id="4" name="Table 3">
            <a:extLst>
              <a:ext uri="{FF2B5EF4-FFF2-40B4-BE49-F238E27FC236}">
                <a16:creationId xmlns:a16="http://schemas.microsoft.com/office/drawing/2014/main" id="{EA2DB27A-74F9-59AA-CE37-63FAFE4C488F}"/>
              </a:ext>
            </a:extLst>
          </p:cNvPr>
          <p:cNvGraphicFramePr>
            <a:graphicFrameLocks noGrp="1"/>
          </p:cNvGraphicFramePr>
          <p:nvPr>
            <p:extLst>
              <p:ext uri="{D42A27DB-BD31-4B8C-83A1-F6EECF244321}">
                <p14:modId xmlns:p14="http://schemas.microsoft.com/office/powerpoint/2010/main" val="2650857011"/>
              </p:ext>
            </p:extLst>
          </p:nvPr>
        </p:nvGraphicFramePr>
        <p:xfrm>
          <a:off x="2142127" y="2484900"/>
          <a:ext cx="4572000" cy="35448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822584506"/>
                    </a:ext>
                  </a:extLst>
                </a:gridCol>
                <a:gridCol w="2286000">
                  <a:extLst>
                    <a:ext uri="{9D8B030D-6E8A-4147-A177-3AD203B41FA5}">
                      <a16:colId xmlns:a16="http://schemas.microsoft.com/office/drawing/2014/main" val="1781496929"/>
                    </a:ext>
                  </a:extLst>
                </a:gridCol>
              </a:tblGrid>
              <a:tr h="710244">
                <a:tc>
                  <a:txBody>
                    <a:bodyPr/>
                    <a:lstStyle/>
                    <a:p>
                      <a:pPr algn="ctr"/>
                      <a:r>
                        <a:rPr lang="en-US" dirty="0"/>
                        <a:t>13 SICK PEOPLE</a:t>
                      </a:r>
                    </a:p>
                  </a:txBody>
                  <a:tcPr anchor="ctr">
                    <a:solidFill>
                      <a:srgbClr val="4871B5"/>
                    </a:solidFill>
                  </a:tcPr>
                </a:tc>
                <a:tc>
                  <a:txBody>
                    <a:bodyPr/>
                    <a:lstStyle/>
                    <a:p>
                      <a:pPr algn="ctr"/>
                      <a:r>
                        <a:rPr lang="en-US" dirty="0"/>
                        <a:t>8 HEALTHY PEOPLE</a:t>
                      </a:r>
                    </a:p>
                  </a:txBody>
                  <a:tcPr anchor="ctr">
                    <a:solidFill>
                      <a:srgbClr val="4871B5"/>
                    </a:solidFill>
                  </a:tcPr>
                </a:tc>
                <a:extLst>
                  <a:ext uri="{0D108BD9-81ED-4DB2-BD59-A6C34878D82A}">
                    <a16:rowId xmlns:a16="http://schemas.microsoft.com/office/drawing/2014/main" val="3399651624"/>
                  </a:ext>
                </a:extLst>
              </a:tr>
              <a:tr h="370840">
                <a:tc>
                  <a:txBody>
                    <a:bodyPr/>
                    <a:lstStyle/>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Watermelon (7) </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Salad (7)</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Dressing (6)</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Chicken (5)</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Roast beef (12)</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Potato salad (6)</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Pretzels (2) </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Fruit (4)</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Cake (9)  </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Cookies (6)</a:t>
                      </a:r>
                    </a:p>
                  </a:txBody>
                  <a:tcPr>
                    <a:solidFill>
                      <a:schemeClr val="bg1">
                        <a:lumMod val="95000"/>
                      </a:schemeClr>
                    </a:solidFill>
                  </a:tcPr>
                </a:tc>
                <a:tc>
                  <a:txBody>
                    <a:bodyPr/>
                    <a:lstStyle/>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Watermelon (5) </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Salad (6)</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Dressing (6)</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Chicken (6)</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Roast beef (4)</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Potato salad (4)</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Pretzels (1) </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Fruit (4)</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Cake (7)  </a:t>
                      </a:r>
                    </a:p>
                    <a:p>
                      <a:pPr rtl="0" fontAlgn="base">
                        <a:spcBef>
                          <a:spcPts val="0"/>
                        </a:spcBef>
                        <a:spcAft>
                          <a:spcPts val="0"/>
                        </a:spcAft>
                        <a:buFont typeface="Arial" panose="020B0604020202020204" pitchFamily="34" charset="0"/>
                        <a:buChar char="•"/>
                      </a:pPr>
                      <a:r>
                        <a:rPr lang="en-US" sz="1800" b="0" i="0" u="none" strike="noStrike" dirty="0">
                          <a:solidFill>
                            <a:schemeClr val="tx1">
                              <a:lumMod val="85000"/>
                              <a:lumOff val="15000"/>
                            </a:schemeClr>
                          </a:solidFill>
                          <a:effectLst/>
                          <a:latin typeface="Calibri"/>
                        </a:rPr>
                        <a:t> Cookies (4)</a:t>
                      </a:r>
                      <a:endParaRPr lang="en-US" dirty="0"/>
                    </a:p>
                  </a:txBody>
                  <a:tcPr>
                    <a:solidFill>
                      <a:schemeClr val="bg1">
                        <a:lumMod val="95000"/>
                      </a:schemeClr>
                    </a:solidFill>
                  </a:tcPr>
                </a:tc>
                <a:extLst>
                  <a:ext uri="{0D108BD9-81ED-4DB2-BD59-A6C34878D82A}">
                    <a16:rowId xmlns:a16="http://schemas.microsoft.com/office/drawing/2014/main" val="1907138261"/>
                  </a:ext>
                </a:extLst>
              </a:tr>
            </a:tbl>
          </a:graphicData>
        </a:graphic>
      </p:graphicFrame>
    </p:spTree>
    <p:extLst>
      <p:ext uri="{BB962C8B-B14F-4D97-AF65-F5344CB8AC3E}">
        <p14:creationId xmlns:p14="http://schemas.microsoft.com/office/powerpoint/2010/main" val="330943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1508105"/>
          </a:xfrm>
        </p:spPr>
        <p:txBody>
          <a:bodyPr/>
          <a:lstStyle/>
          <a:p>
            <a:pPr>
              <a:spcAft>
                <a:spcPts val="2400"/>
              </a:spcAft>
            </a:pPr>
            <a:r>
              <a:rPr lang="en-US" dirty="0"/>
              <a:t>Late Friday: Data on 13 sick individuals obtained</a:t>
            </a:r>
          </a:p>
          <a:p>
            <a:pPr>
              <a:spcAft>
                <a:spcPts val="2400"/>
              </a:spcAft>
            </a:pPr>
            <a:r>
              <a:rPr lang="en-US" dirty="0"/>
              <a:t>Details of sick individuals including patient gender, age, disease onset, symptoms, and reported food exposures listed in </a:t>
            </a:r>
            <a:r>
              <a:rPr lang="en-US" dirty="0" err="1"/>
              <a:t>SitMan</a:t>
            </a:r>
            <a:endParaRPr lang="en-US" dirty="0"/>
          </a:p>
        </p:txBody>
      </p:sp>
    </p:spTree>
    <p:extLst>
      <p:ext uri="{BB962C8B-B14F-4D97-AF65-F5344CB8AC3E}">
        <p14:creationId xmlns:p14="http://schemas.microsoft.com/office/powerpoint/2010/main" val="283835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2246769"/>
          </a:xfrm>
        </p:spPr>
        <p:txBody>
          <a:bodyPr/>
          <a:lstStyle/>
          <a:p>
            <a:pPr marL="335280" indent="-335280">
              <a:spcAft>
                <a:spcPts val="2400"/>
              </a:spcAft>
            </a:pPr>
            <a:r>
              <a:rPr lang="en-US" sz="2400" dirty="0"/>
              <a:t>Epidemiologist and environmental health specialist discuss foods consumed by sick individuals</a:t>
            </a:r>
            <a:endParaRPr lang="en-US" sz="2400" dirty="0">
              <a:ea typeface="Calibri"/>
              <a:cs typeface="Calibri"/>
            </a:endParaRPr>
          </a:p>
          <a:p>
            <a:pPr marL="335280" indent="-335280"/>
            <a:r>
              <a:rPr lang="en-US" sz="2400" dirty="0">
                <a:cs typeface="Arial"/>
              </a:rPr>
              <a:t>Epidemiologist</a:t>
            </a:r>
            <a:r>
              <a:rPr lang="en-US" sz="2400" dirty="0">
                <a:latin typeface="Calibri"/>
                <a:cs typeface="Arial"/>
              </a:rPr>
              <a:t> communicates with the host about leftover food collection, the sick individuals willing to donate stool specimens (</a:t>
            </a:r>
            <a:r>
              <a:rPr lang="en-US" sz="2400" dirty="0" err="1">
                <a:latin typeface="Calibri"/>
                <a:cs typeface="Arial"/>
              </a:rPr>
              <a:t>dropoff</a:t>
            </a:r>
            <a:r>
              <a:rPr lang="en-US" sz="2400" dirty="0">
                <a:latin typeface="Calibri"/>
                <a:cs typeface="Arial"/>
              </a:rPr>
              <a:t>, pick-up), and the state laboratory for receiving and testing samples</a:t>
            </a:r>
            <a:endParaRPr lang="en-US" sz="2400" dirty="0">
              <a:latin typeface="Calibri"/>
              <a:ea typeface="Calibri"/>
              <a:cs typeface="Arial"/>
            </a:endParaRPr>
          </a:p>
        </p:txBody>
      </p:sp>
    </p:spTree>
    <p:extLst>
      <p:ext uri="{BB962C8B-B14F-4D97-AF65-F5344CB8AC3E}">
        <p14:creationId xmlns:p14="http://schemas.microsoft.com/office/powerpoint/2010/main" val="181293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1: Identification of Potential Outbreak</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2185214"/>
          </a:xfrm>
        </p:spPr>
        <p:txBody>
          <a:bodyPr/>
          <a:lstStyle/>
          <a:p>
            <a:pPr marL="335280" indent="-335280">
              <a:spcAft>
                <a:spcPts val="2400"/>
              </a:spcAft>
            </a:pPr>
            <a:r>
              <a:rPr lang="en-US" sz="2400" dirty="0">
                <a:ea typeface="+mn-lt"/>
                <a:cs typeface="+mn-lt"/>
              </a:rPr>
              <a:t>Discuss hypotheses generated and likely source </a:t>
            </a:r>
          </a:p>
          <a:p>
            <a:pPr marL="335280" indent="-335280">
              <a:spcAft>
                <a:spcPts val="2400"/>
              </a:spcAft>
            </a:pPr>
            <a:r>
              <a:rPr lang="en-US" sz="2400" dirty="0">
                <a:ea typeface="+mn-lt"/>
                <a:cs typeface="+mn-lt"/>
              </a:rPr>
              <a:t>Environmental health specialist alerts store of an inspection</a:t>
            </a:r>
            <a:endParaRPr lang="en-US" sz="2400" dirty="0">
              <a:cs typeface="Calibri" panose="020F0502020204030204"/>
            </a:endParaRPr>
          </a:p>
          <a:p>
            <a:pPr marL="335280" indent="-335280"/>
            <a:r>
              <a:rPr lang="en-US" sz="2400" dirty="0"/>
              <a:t>Considers possible testing of food samples (from inspections) and sample shipment (environmental health and laboratory) </a:t>
            </a:r>
            <a:endParaRPr lang="en-US" sz="2400" dirty="0">
              <a:cs typeface="Calibri"/>
            </a:endParaRPr>
          </a:p>
        </p:txBody>
      </p:sp>
    </p:spTree>
    <p:extLst>
      <p:ext uri="{BB962C8B-B14F-4D97-AF65-F5344CB8AC3E}">
        <p14:creationId xmlns:p14="http://schemas.microsoft.com/office/powerpoint/2010/main" val="328797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3E82-EC60-DA80-6AC9-0D50DC98B086}"/>
              </a:ext>
            </a:extLst>
          </p:cNvPr>
          <p:cNvSpPr>
            <a:spLocks noGrp="1"/>
          </p:cNvSpPr>
          <p:nvPr>
            <p:ph type="title"/>
          </p:nvPr>
        </p:nvSpPr>
        <p:spPr/>
        <p:txBody>
          <a:bodyPr/>
          <a:lstStyle/>
          <a:p>
            <a:r>
              <a:rPr lang="en-US" sz="4400" dirty="0">
                <a:cs typeface="Calibri Light"/>
              </a:rPr>
              <a:t>Acknowledgements (continued)</a:t>
            </a:r>
            <a:endParaRPr lang="en-US" dirty="0"/>
          </a:p>
        </p:txBody>
      </p:sp>
      <p:sp>
        <p:nvSpPr>
          <p:cNvPr id="3" name="Content Placeholder 2">
            <a:extLst>
              <a:ext uri="{FF2B5EF4-FFF2-40B4-BE49-F238E27FC236}">
                <a16:creationId xmlns:a16="http://schemas.microsoft.com/office/drawing/2014/main" id="{BB4C092E-B51B-BD32-A40E-F2BE5A44F861}"/>
              </a:ext>
            </a:extLst>
          </p:cNvPr>
          <p:cNvSpPr>
            <a:spLocks noGrp="1"/>
          </p:cNvSpPr>
          <p:nvPr>
            <p:ph idx="1"/>
          </p:nvPr>
        </p:nvSpPr>
        <p:spPr>
          <a:xfrm>
            <a:off x="1313328" y="1870532"/>
            <a:ext cx="10040472" cy="2616101"/>
          </a:xfrm>
        </p:spPr>
        <p:txBody>
          <a:bodyPr/>
          <a:lstStyle/>
          <a:p>
            <a:r>
              <a:rPr lang="en-US" dirty="0"/>
              <a:t>Thank you to the volunteer subject matter experts </a:t>
            </a:r>
          </a:p>
          <a:p>
            <a:pPr lvl="1"/>
            <a:r>
              <a:rPr lang="en-US" dirty="0"/>
              <a:t>Kemi Oni (Iowa Department of Health)</a:t>
            </a:r>
          </a:p>
          <a:p>
            <a:pPr lvl="1"/>
            <a:r>
              <a:rPr lang="en-US" dirty="0"/>
              <a:t>Danny Ripley (Tennessee Department of Health)</a:t>
            </a:r>
          </a:p>
          <a:p>
            <a:pPr lvl="1">
              <a:spcAft>
                <a:spcPts val="2400"/>
              </a:spcAft>
            </a:pPr>
            <a:r>
              <a:rPr lang="en-US" dirty="0"/>
              <a:t>Brad Deacon (Michigan Department of Agriculture and Rural Development)</a:t>
            </a:r>
          </a:p>
          <a:p>
            <a:r>
              <a:rPr lang="en-US" dirty="0"/>
              <a:t>Developed by AFDO and Food Safety Strategy, LLC </a:t>
            </a:r>
          </a:p>
        </p:txBody>
      </p:sp>
    </p:spTree>
    <p:extLst>
      <p:ext uri="{BB962C8B-B14F-4D97-AF65-F5344CB8AC3E}">
        <p14:creationId xmlns:p14="http://schemas.microsoft.com/office/powerpoint/2010/main" val="4005559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Summary of Timeline</a:t>
            </a:r>
          </a:p>
        </p:txBody>
      </p:sp>
      <p:graphicFrame>
        <p:nvGraphicFramePr>
          <p:cNvPr id="6" name="Diagram 5" descr="Timeline of events: &#10;Wed June 6: 1 pm: Party host picks up food, transports to home​&#10;Wed June 6: 5-11 pm: Guests enjoy food at the party​&#10;Starting Thurs June 7, 3 am – 3pm: Party-goers start getting sick​&#10;Afternoon, Fri June 8: Concerned party-goer parent makes call to local health department​&#10;The epidemiologist actives investigation based on evidence​&#10;Sick and healthy people are called and surveyed by local &amp; state epis​&#10;Grocery store, bakery, and Brad's Stateline Chicken Restaurant  are identified ​&#10;Environmental health prepares for possible inspections at the food establishments">
            <a:extLst>
              <a:ext uri="{FF2B5EF4-FFF2-40B4-BE49-F238E27FC236}">
                <a16:creationId xmlns:a16="http://schemas.microsoft.com/office/drawing/2014/main" id="{BD4A65D3-F458-1362-8CC8-A80006E3A323}"/>
              </a:ext>
            </a:extLst>
          </p:cNvPr>
          <p:cNvGraphicFramePr/>
          <p:nvPr>
            <p:extLst>
              <p:ext uri="{D42A27DB-BD31-4B8C-83A1-F6EECF244321}">
                <p14:modId xmlns:p14="http://schemas.microsoft.com/office/powerpoint/2010/main" val="1056159843"/>
              </p:ext>
            </p:extLst>
          </p:nvPr>
        </p:nvGraphicFramePr>
        <p:xfrm>
          <a:off x="504497" y="1671145"/>
          <a:ext cx="10773102" cy="493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89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Table Activity Session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2569934"/>
          </a:xfrm>
        </p:spPr>
        <p:txBody>
          <a:bodyPr/>
          <a:lstStyle/>
          <a:p>
            <a:pPr marL="335280" indent="-335280">
              <a:spcAft>
                <a:spcPts val="600"/>
              </a:spcAft>
            </a:pPr>
            <a:r>
              <a:rPr lang="en-US" sz="2400" dirty="0">
                <a:latin typeface="Calibri"/>
                <a:ea typeface="Calibri"/>
                <a:cs typeface="Arial"/>
              </a:rPr>
              <a:t>Consider the developments while answering assigned questions</a:t>
            </a:r>
          </a:p>
          <a:p>
            <a:pPr marL="792480" lvl="1" indent="-335280">
              <a:spcAft>
                <a:spcPts val="2400"/>
              </a:spcAft>
            </a:pPr>
            <a:r>
              <a:rPr lang="en-US" b="1" dirty="0">
                <a:latin typeface="Calibri"/>
                <a:ea typeface="Calibri"/>
                <a:cs typeface="Arial"/>
              </a:rPr>
              <a:t>EHS: Prepare questions for the mock inspection to be performed in Module 2</a:t>
            </a:r>
          </a:p>
          <a:p>
            <a:pPr marL="335280" indent="-335280">
              <a:spcAft>
                <a:spcPts val="2400"/>
              </a:spcAft>
            </a:pPr>
            <a:r>
              <a:rPr lang="en-US" sz="2400" dirty="0">
                <a:latin typeface="Calibri"/>
                <a:ea typeface="Calibri"/>
                <a:cs typeface="Arial"/>
              </a:rPr>
              <a:t>Identify any additional requirements, critical issues, decisions, and questions you think should be addressed at this time</a:t>
            </a:r>
          </a:p>
          <a:p>
            <a:pPr marL="335280" indent="-335280">
              <a:spcAft>
                <a:spcPts val="2400"/>
              </a:spcAft>
            </a:pPr>
            <a:r>
              <a:rPr lang="en-US" sz="2400" dirty="0">
                <a:latin typeface="Calibri"/>
                <a:ea typeface="Calibri"/>
                <a:cs typeface="Arial"/>
              </a:rPr>
              <a:t>Record any unanswered assigned questions or participant questions</a:t>
            </a:r>
          </a:p>
        </p:txBody>
      </p:sp>
    </p:spTree>
    <p:extLst>
      <p:ext uri="{BB962C8B-B14F-4D97-AF65-F5344CB8AC3E}">
        <p14:creationId xmlns:p14="http://schemas.microsoft.com/office/powerpoint/2010/main" val="339633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A61-258B-693E-0F76-B90304ED2C8E}"/>
              </a:ext>
            </a:extLst>
          </p:cNvPr>
          <p:cNvSpPr>
            <a:spLocks noGrp="1"/>
          </p:cNvSpPr>
          <p:nvPr>
            <p:ph type="title"/>
          </p:nvPr>
        </p:nvSpPr>
        <p:spPr/>
        <p:txBody>
          <a:bodyPr/>
          <a:lstStyle/>
          <a:p>
            <a:r>
              <a:rPr lang="en-US" dirty="0"/>
              <a:t>Breakout Session</a:t>
            </a:r>
          </a:p>
        </p:txBody>
      </p:sp>
      <p:sp>
        <p:nvSpPr>
          <p:cNvPr id="3" name="Content Placeholder 2">
            <a:extLst>
              <a:ext uri="{FF2B5EF4-FFF2-40B4-BE49-F238E27FC236}">
                <a16:creationId xmlns:a16="http://schemas.microsoft.com/office/drawing/2014/main" id="{978AE57B-68BF-4EA0-F91C-ABF1F9910ECE}"/>
              </a:ext>
            </a:extLst>
          </p:cNvPr>
          <p:cNvSpPr>
            <a:spLocks noGrp="1"/>
          </p:cNvSpPr>
          <p:nvPr>
            <p:ph idx="1"/>
          </p:nvPr>
        </p:nvSpPr>
        <p:spPr>
          <a:xfrm>
            <a:off x="1313328" y="1870532"/>
            <a:ext cx="10040472" cy="1138773"/>
          </a:xfrm>
        </p:spPr>
        <p:txBody>
          <a:bodyPr/>
          <a:lstStyle/>
          <a:p>
            <a:pPr>
              <a:spcAft>
                <a:spcPts val="2400"/>
              </a:spcAft>
            </a:pPr>
            <a:r>
              <a:rPr lang="en-US" b="1" dirty="0"/>
              <a:t>50 minutes to discuss questions</a:t>
            </a:r>
          </a:p>
          <a:p>
            <a:r>
              <a:rPr lang="en-US" b="1" dirty="0"/>
              <a:t>60 minutes for all groups to report out</a:t>
            </a:r>
          </a:p>
        </p:txBody>
      </p:sp>
    </p:spTree>
    <p:extLst>
      <p:ext uri="{BB962C8B-B14F-4D97-AF65-F5344CB8AC3E}">
        <p14:creationId xmlns:p14="http://schemas.microsoft.com/office/powerpoint/2010/main" val="2834793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0694-F1EC-6E3D-98B4-D4C44141C0B1}"/>
              </a:ext>
            </a:extLst>
          </p:cNvPr>
          <p:cNvSpPr>
            <a:spLocks noGrp="1"/>
          </p:cNvSpPr>
          <p:nvPr>
            <p:ph type="ctrTitle"/>
          </p:nvPr>
        </p:nvSpPr>
        <p:spPr>
          <a:xfrm>
            <a:off x="1524000" y="1721453"/>
            <a:ext cx="9144000" cy="1578795"/>
          </a:xfrm>
          <a:effectLst>
            <a:outerShdw blurRad="50800" dist="38100" dir="2700000" algn="tl" rotWithShape="0">
              <a:prstClr val="black">
                <a:alpha val="40000"/>
              </a:prstClr>
            </a:outerShdw>
          </a:effectLst>
        </p:spPr>
        <p:txBody>
          <a:bodyPr>
            <a:noAutofit/>
          </a:bodyPr>
          <a:lstStyle/>
          <a:p>
            <a:r>
              <a:rPr lang="en-US" sz="7200" b="1" dirty="0">
                <a:solidFill>
                  <a:schemeClr val="bg1"/>
                </a:solidFill>
                <a:effectLst>
                  <a:outerShdw blurRad="50800" dist="38100" dir="2700000" algn="tl" rotWithShape="0">
                    <a:prstClr val="black">
                      <a:alpha val="40000"/>
                    </a:prstClr>
                  </a:outerShdw>
                </a:effectLst>
              </a:rPr>
              <a:t>BREAK 15 MINUTES</a:t>
            </a:r>
          </a:p>
        </p:txBody>
      </p:sp>
    </p:spTree>
    <p:extLst>
      <p:ext uri="{BB962C8B-B14F-4D97-AF65-F5344CB8AC3E}">
        <p14:creationId xmlns:p14="http://schemas.microsoft.com/office/powerpoint/2010/main" val="21279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C5AE-0162-AF1C-EC91-4BEB96516475}"/>
              </a:ext>
            </a:extLst>
          </p:cNvPr>
          <p:cNvSpPr>
            <a:spLocks noGrp="1"/>
          </p:cNvSpPr>
          <p:nvPr>
            <p:ph type="title"/>
          </p:nvPr>
        </p:nvSpPr>
        <p:spPr>
          <a:xfrm>
            <a:off x="1313329" y="675084"/>
            <a:ext cx="10040471" cy="705642"/>
          </a:xfrm>
        </p:spPr>
        <p:txBody>
          <a:bodyPr/>
          <a:lstStyle/>
          <a:p>
            <a:r>
              <a:rPr lang="en-US" dirty="0"/>
              <a:t>Module 2: Inspection &amp; Sample Collection </a:t>
            </a:r>
          </a:p>
        </p:txBody>
      </p:sp>
      <p:sp>
        <p:nvSpPr>
          <p:cNvPr id="3" name="Content Placeholder 2">
            <a:extLst>
              <a:ext uri="{FF2B5EF4-FFF2-40B4-BE49-F238E27FC236}">
                <a16:creationId xmlns:a16="http://schemas.microsoft.com/office/drawing/2014/main" id="{86C53972-9F6F-476D-B964-01B7274E6268}"/>
              </a:ext>
            </a:extLst>
          </p:cNvPr>
          <p:cNvSpPr>
            <a:spLocks noGrp="1"/>
          </p:cNvSpPr>
          <p:nvPr>
            <p:ph idx="1"/>
          </p:nvPr>
        </p:nvSpPr>
        <p:spPr>
          <a:xfrm>
            <a:off x="1313328" y="1870532"/>
            <a:ext cx="10040472" cy="4247317"/>
          </a:xfrm>
        </p:spPr>
        <p:txBody>
          <a:bodyPr/>
          <a:lstStyle/>
          <a:p>
            <a:r>
              <a:rPr lang="en-US" dirty="0"/>
              <a:t>Presentation of Scenario – 5 min</a:t>
            </a:r>
          </a:p>
          <a:p>
            <a:r>
              <a:rPr lang="en-US" dirty="0"/>
              <a:t>Mock Inspection – 20 min</a:t>
            </a:r>
          </a:p>
          <a:p>
            <a:r>
              <a:rPr lang="en-US" dirty="0"/>
              <a:t>Cont. Presentation of Scenario – 10 min  </a:t>
            </a:r>
            <a:br>
              <a:rPr lang="en-US" dirty="0"/>
            </a:br>
            <a:endParaRPr lang="en-US" dirty="0"/>
          </a:p>
          <a:p>
            <a:r>
              <a:rPr lang="en-US" dirty="0"/>
              <a:t>LUNCH</a:t>
            </a:r>
          </a:p>
          <a:p>
            <a:pPr lvl="1"/>
            <a:r>
              <a:rPr lang="en-US" dirty="0"/>
              <a:t>20-min break</a:t>
            </a:r>
          </a:p>
          <a:p>
            <a:pPr lvl="1"/>
            <a:r>
              <a:rPr lang="en-US" dirty="0"/>
              <a:t>40-min working lunch/ answer questions</a:t>
            </a:r>
            <a:br>
              <a:rPr lang="en-US" dirty="0"/>
            </a:br>
            <a:endParaRPr lang="en-US" dirty="0"/>
          </a:p>
          <a:p>
            <a:r>
              <a:rPr lang="en-US" dirty="0"/>
              <a:t>Module Debrief (whole group) – 60 min</a:t>
            </a:r>
          </a:p>
        </p:txBody>
      </p:sp>
    </p:spTree>
    <p:extLst>
      <p:ext uri="{BB962C8B-B14F-4D97-AF65-F5344CB8AC3E}">
        <p14:creationId xmlns:p14="http://schemas.microsoft.com/office/powerpoint/2010/main" val="439423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461665"/>
          </a:xfrm>
        </p:spPr>
        <p:txBody>
          <a:bodyPr/>
          <a:lstStyle/>
          <a:p>
            <a:pPr marL="335280" indent="-335280">
              <a:spcAft>
                <a:spcPts val="2400"/>
              </a:spcAft>
            </a:pPr>
            <a:r>
              <a:rPr lang="en-US" sz="2400" dirty="0">
                <a:cs typeface="Calibri"/>
              </a:rPr>
              <a:t>June 9th</a:t>
            </a:r>
          </a:p>
        </p:txBody>
      </p:sp>
      <p:graphicFrame>
        <p:nvGraphicFramePr>
          <p:cNvPr id="4" name="Diagram 3" descr="Timeline for June 9 &#10;&#10;On June 9th, morning, food and stool specimen collection occurs ​&#10;​&#10;On June 9th, afternoon, the Local Environmental Health Specialist reviews the previous inspection reports for the grocery store, bakery, and Brad's Stateline Chicken Restaurant  ​&#10;&#10;Local Environmental Health Specialist coordinates collection of the leftovers from the party host ​&#10;Local Epidemiologist coordinates Perapak kit drop-off or pick-off / instructions for submission&#10;">
            <a:extLst>
              <a:ext uri="{FF2B5EF4-FFF2-40B4-BE49-F238E27FC236}">
                <a16:creationId xmlns:a16="http://schemas.microsoft.com/office/drawing/2014/main" id="{9367041A-F852-0E07-B3FA-B244E059991A}"/>
              </a:ext>
            </a:extLst>
          </p:cNvPr>
          <p:cNvGraphicFramePr/>
          <p:nvPr>
            <p:extLst>
              <p:ext uri="{D42A27DB-BD31-4B8C-83A1-F6EECF244321}">
                <p14:modId xmlns:p14="http://schemas.microsoft.com/office/powerpoint/2010/main" val="1596814700"/>
              </p:ext>
            </p:extLst>
          </p:nvPr>
        </p:nvGraphicFramePr>
        <p:xfrm>
          <a:off x="2164302" y="1870532"/>
          <a:ext cx="6811532" cy="4530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431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461665"/>
          </a:xfrm>
        </p:spPr>
        <p:txBody>
          <a:bodyPr/>
          <a:lstStyle/>
          <a:p>
            <a:pPr marL="335280" indent="-335280">
              <a:spcAft>
                <a:spcPts val="2400"/>
              </a:spcAft>
            </a:pPr>
            <a:r>
              <a:rPr lang="en-US" sz="2400" dirty="0">
                <a:cs typeface="Calibri"/>
              </a:rPr>
              <a:t>Summary of the previous inspection report for the GROCERY STORE</a:t>
            </a:r>
          </a:p>
        </p:txBody>
      </p:sp>
      <p:graphicFrame>
        <p:nvGraphicFramePr>
          <p:cNvPr id="4" name="Table 3">
            <a:extLst>
              <a:ext uri="{FF2B5EF4-FFF2-40B4-BE49-F238E27FC236}">
                <a16:creationId xmlns:a16="http://schemas.microsoft.com/office/drawing/2014/main" id="{9FEC68DB-69DD-FDA2-3B45-ED7273CCB6EC}"/>
              </a:ext>
            </a:extLst>
          </p:cNvPr>
          <p:cNvGraphicFramePr>
            <a:graphicFrameLocks noGrp="1"/>
          </p:cNvGraphicFramePr>
          <p:nvPr>
            <p:extLst>
              <p:ext uri="{D42A27DB-BD31-4B8C-83A1-F6EECF244321}">
                <p14:modId xmlns:p14="http://schemas.microsoft.com/office/powerpoint/2010/main" val="3240286700"/>
              </p:ext>
            </p:extLst>
          </p:nvPr>
        </p:nvGraphicFramePr>
        <p:xfrm>
          <a:off x="1692166" y="2518352"/>
          <a:ext cx="9661633" cy="3047801"/>
        </p:xfrm>
        <a:graphic>
          <a:graphicData uri="http://schemas.openxmlformats.org/drawingml/2006/table">
            <a:tbl>
              <a:tblPr firstRow="1" bandRow="1">
                <a:tableStyleId>{5C22544A-7EE6-4342-B048-85BDC9FD1C3A}</a:tableStyleId>
              </a:tblPr>
              <a:tblGrid>
                <a:gridCol w="9661633">
                  <a:extLst>
                    <a:ext uri="{9D8B030D-6E8A-4147-A177-3AD203B41FA5}">
                      <a16:colId xmlns:a16="http://schemas.microsoft.com/office/drawing/2014/main" val="2297176487"/>
                    </a:ext>
                  </a:extLst>
                </a:gridCol>
              </a:tblGrid>
              <a:tr h="6703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a typeface="+mn-lt"/>
                          <a:cs typeface="+mn-lt"/>
                        </a:rPr>
                        <a:t>Last inspection was 10 months ago / Several "minor" deficiencies: </a:t>
                      </a:r>
                      <a:endParaRPr lang="en-US" sz="2400" dirty="0">
                        <a:solidFill>
                          <a:schemeClr val="bg1"/>
                        </a:solidFill>
                      </a:endParaRPr>
                    </a:p>
                  </a:txBody>
                  <a:tcPr anchor="ctr">
                    <a:solidFill>
                      <a:srgbClr val="4871B5"/>
                    </a:solidFill>
                  </a:tcPr>
                </a:tc>
                <a:extLst>
                  <a:ext uri="{0D108BD9-81ED-4DB2-BD59-A6C34878D82A}">
                    <a16:rowId xmlns:a16="http://schemas.microsoft.com/office/drawing/2014/main" val="1930965377"/>
                  </a:ext>
                </a:extLst>
              </a:tr>
              <a:tr h="1627653">
                <a:tc>
                  <a:txBody>
                    <a:bodyPr/>
                    <a:lstStyle/>
                    <a:p>
                      <a:pPr marL="457200" indent="-457200">
                        <a:spcBef>
                          <a:spcPts val="1200"/>
                        </a:spcBef>
                        <a:spcAft>
                          <a:spcPts val="1200"/>
                        </a:spcAft>
                        <a:buFont typeface="Arial" panose="020B0604020202020204" pitchFamily="34" charset="0"/>
                        <a:buChar char="•"/>
                      </a:pPr>
                      <a:r>
                        <a:rPr lang="en-US" sz="2400" dirty="0">
                          <a:solidFill>
                            <a:srgbClr val="000000"/>
                          </a:solidFill>
                          <a:ea typeface="+mn-lt"/>
                          <a:cs typeface="+mn-lt"/>
                        </a:rPr>
                        <a:t>Non-compliance with expiration dates </a:t>
                      </a:r>
                    </a:p>
                    <a:p>
                      <a:pPr marL="457200" indent="-457200">
                        <a:spcAft>
                          <a:spcPts val="1200"/>
                        </a:spcAft>
                        <a:buFont typeface="Arial" panose="020B0604020202020204" pitchFamily="34" charset="0"/>
                        <a:buChar char="•"/>
                      </a:pPr>
                      <a:r>
                        <a:rPr lang="en-US" sz="2400" dirty="0">
                          <a:solidFill>
                            <a:srgbClr val="000000"/>
                          </a:solidFill>
                          <a:ea typeface="+mn-lt"/>
                          <a:cs typeface="+mn-lt"/>
                        </a:rPr>
                        <a:t>Presence of dented cans</a:t>
                      </a:r>
                    </a:p>
                    <a:p>
                      <a:pPr marL="457200" indent="-457200">
                        <a:spcAft>
                          <a:spcPts val="1200"/>
                        </a:spcAft>
                        <a:buFont typeface="Arial" panose="020B0604020202020204" pitchFamily="34" charset="0"/>
                        <a:buChar char="•"/>
                      </a:pPr>
                      <a:r>
                        <a:rPr lang="en-US" sz="2400" dirty="0">
                          <a:solidFill>
                            <a:srgbClr val="000000"/>
                          </a:solidFill>
                          <a:ea typeface="+mn-lt"/>
                          <a:cs typeface="+mn-lt"/>
                        </a:rPr>
                        <a:t>Two uncalibrated temperature probes</a:t>
                      </a:r>
                    </a:p>
                    <a:p>
                      <a:pPr marL="457200" indent="-457200">
                        <a:spcAft>
                          <a:spcPts val="1200"/>
                        </a:spcAft>
                        <a:buFont typeface="Arial" panose="020B0604020202020204" pitchFamily="34" charset="0"/>
                        <a:buChar char="•"/>
                      </a:pPr>
                      <a:r>
                        <a:rPr lang="en-US" sz="2400" dirty="0">
                          <a:solidFill>
                            <a:srgbClr val="000000"/>
                          </a:solidFill>
                          <a:ea typeface="+mn-lt"/>
                          <a:cs typeface="+mn-lt"/>
                        </a:rPr>
                        <a:t>Refrigerated display case operating at 46°F., exceeding the Food Code requirements</a:t>
                      </a:r>
                      <a:endParaRPr lang="en-US" sz="2400" dirty="0"/>
                    </a:p>
                  </a:txBody>
                  <a:tcPr>
                    <a:solidFill>
                      <a:schemeClr val="bg1">
                        <a:lumMod val="85000"/>
                      </a:schemeClr>
                    </a:solidFill>
                  </a:tcPr>
                </a:tc>
                <a:extLst>
                  <a:ext uri="{0D108BD9-81ED-4DB2-BD59-A6C34878D82A}">
                    <a16:rowId xmlns:a16="http://schemas.microsoft.com/office/drawing/2014/main" val="3938940121"/>
                  </a:ext>
                </a:extLst>
              </a:tr>
            </a:tbl>
          </a:graphicData>
        </a:graphic>
      </p:graphicFrame>
    </p:spTree>
    <p:extLst>
      <p:ext uri="{BB962C8B-B14F-4D97-AF65-F5344CB8AC3E}">
        <p14:creationId xmlns:p14="http://schemas.microsoft.com/office/powerpoint/2010/main" val="1005033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461665"/>
          </a:xfrm>
        </p:spPr>
        <p:txBody>
          <a:bodyPr/>
          <a:lstStyle/>
          <a:p>
            <a:pPr marL="335280" indent="-335280">
              <a:spcAft>
                <a:spcPts val="2400"/>
              </a:spcAft>
            </a:pPr>
            <a:r>
              <a:rPr lang="en-US" sz="2400" dirty="0">
                <a:cs typeface="Calibri"/>
              </a:rPr>
              <a:t>Summary of the previous inspection report for the </a:t>
            </a:r>
            <a:r>
              <a:rPr lang="en-US" dirty="0">
                <a:cs typeface="Calibri"/>
              </a:rPr>
              <a:t>BAKERY</a:t>
            </a:r>
            <a:endParaRPr lang="en-US" sz="2400" dirty="0">
              <a:cs typeface="Calibri"/>
            </a:endParaRPr>
          </a:p>
        </p:txBody>
      </p:sp>
      <p:graphicFrame>
        <p:nvGraphicFramePr>
          <p:cNvPr id="4" name="Table 3">
            <a:extLst>
              <a:ext uri="{FF2B5EF4-FFF2-40B4-BE49-F238E27FC236}">
                <a16:creationId xmlns:a16="http://schemas.microsoft.com/office/drawing/2014/main" id="{9FEC68DB-69DD-FDA2-3B45-ED7273CCB6EC}"/>
              </a:ext>
            </a:extLst>
          </p:cNvPr>
          <p:cNvGraphicFramePr>
            <a:graphicFrameLocks noGrp="1"/>
          </p:cNvGraphicFramePr>
          <p:nvPr>
            <p:extLst>
              <p:ext uri="{D42A27DB-BD31-4B8C-83A1-F6EECF244321}">
                <p14:modId xmlns:p14="http://schemas.microsoft.com/office/powerpoint/2010/main" val="1799461313"/>
              </p:ext>
            </p:extLst>
          </p:nvPr>
        </p:nvGraphicFramePr>
        <p:xfrm>
          <a:off x="1692166" y="2528862"/>
          <a:ext cx="9661634" cy="3047801"/>
        </p:xfrm>
        <a:graphic>
          <a:graphicData uri="http://schemas.openxmlformats.org/drawingml/2006/table">
            <a:tbl>
              <a:tblPr firstRow="1" bandRow="1">
                <a:tableStyleId>{5C22544A-7EE6-4342-B048-85BDC9FD1C3A}</a:tableStyleId>
              </a:tblPr>
              <a:tblGrid>
                <a:gridCol w="9661634">
                  <a:extLst>
                    <a:ext uri="{9D8B030D-6E8A-4147-A177-3AD203B41FA5}">
                      <a16:colId xmlns:a16="http://schemas.microsoft.com/office/drawing/2014/main" val="2297176487"/>
                    </a:ext>
                  </a:extLst>
                </a:gridCol>
              </a:tblGrid>
              <a:tr h="6703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a typeface="+mn-lt"/>
                          <a:cs typeface="+mn-lt"/>
                        </a:rPr>
                        <a:t>Last inspection was 10 months ago / Several "minor" deficiencies: </a:t>
                      </a:r>
                      <a:endParaRPr lang="en-US" sz="2400" dirty="0">
                        <a:solidFill>
                          <a:schemeClr val="bg1"/>
                        </a:solidFill>
                      </a:endParaRPr>
                    </a:p>
                  </a:txBody>
                  <a:tcPr anchor="ctr">
                    <a:solidFill>
                      <a:srgbClr val="4871B5"/>
                    </a:solidFill>
                  </a:tcPr>
                </a:tc>
                <a:extLst>
                  <a:ext uri="{0D108BD9-81ED-4DB2-BD59-A6C34878D82A}">
                    <a16:rowId xmlns:a16="http://schemas.microsoft.com/office/drawing/2014/main" val="1930965377"/>
                  </a:ext>
                </a:extLst>
              </a:tr>
              <a:tr h="1627653">
                <a:tc>
                  <a:txBody>
                    <a:bodyPr/>
                    <a:lstStyle/>
                    <a:p>
                      <a:pPr marL="457200" indent="-457200">
                        <a:spcAft>
                          <a:spcPts val="1200"/>
                        </a:spcAft>
                        <a:buFont typeface="Arial" panose="020B0604020202020204" pitchFamily="34" charset="0"/>
                        <a:buChar char="•"/>
                      </a:pPr>
                      <a:r>
                        <a:rPr lang="en-US" sz="2400" dirty="0">
                          <a:solidFill>
                            <a:srgbClr val="000000"/>
                          </a:solidFill>
                          <a:ea typeface="+mn-lt"/>
                          <a:cs typeface="+mn-lt"/>
                        </a:rPr>
                        <a:t>Non-compliance with expiration dates </a:t>
                      </a:r>
                    </a:p>
                    <a:p>
                      <a:pPr marL="457200" indent="-457200">
                        <a:spcAft>
                          <a:spcPts val="1200"/>
                        </a:spcAft>
                        <a:buFont typeface="Arial" panose="020B0604020202020204" pitchFamily="34" charset="0"/>
                        <a:buChar char="•"/>
                      </a:pPr>
                      <a:r>
                        <a:rPr lang="en-US" sz="2400" dirty="0">
                          <a:solidFill>
                            <a:srgbClr val="000000"/>
                          </a:solidFill>
                          <a:ea typeface="+mn-lt"/>
                          <a:cs typeface="+mn-lt"/>
                        </a:rPr>
                        <a:t>Presence of dented cans</a:t>
                      </a:r>
                    </a:p>
                    <a:p>
                      <a:pPr marL="457200" indent="-457200">
                        <a:spcAft>
                          <a:spcPts val="1200"/>
                        </a:spcAft>
                        <a:buFont typeface="Arial" panose="020B0604020202020204" pitchFamily="34" charset="0"/>
                        <a:buChar char="•"/>
                      </a:pPr>
                      <a:r>
                        <a:rPr lang="en-US" sz="2400" dirty="0">
                          <a:solidFill>
                            <a:srgbClr val="000000"/>
                          </a:solidFill>
                          <a:ea typeface="+mn-lt"/>
                          <a:cs typeface="+mn-lt"/>
                        </a:rPr>
                        <a:t>Two uncalibrated temperature probes</a:t>
                      </a:r>
                    </a:p>
                    <a:p>
                      <a:pPr marL="457200" indent="-457200">
                        <a:spcAft>
                          <a:spcPts val="1200"/>
                        </a:spcAft>
                        <a:buFont typeface="Arial" panose="020B0604020202020204" pitchFamily="34" charset="0"/>
                        <a:buChar char="•"/>
                      </a:pPr>
                      <a:r>
                        <a:rPr lang="en-US" sz="2400" dirty="0">
                          <a:solidFill>
                            <a:srgbClr val="000000"/>
                          </a:solidFill>
                          <a:ea typeface="+mn-lt"/>
                          <a:cs typeface="+mn-lt"/>
                        </a:rPr>
                        <a:t>Refrigerated display case operating at 46°F., exceeding the Food Code requirements</a:t>
                      </a:r>
                      <a:endParaRPr lang="en-US" sz="2400" dirty="0"/>
                    </a:p>
                  </a:txBody>
                  <a:tcPr>
                    <a:solidFill>
                      <a:schemeClr val="bg1">
                        <a:lumMod val="85000"/>
                      </a:schemeClr>
                    </a:solidFill>
                  </a:tcPr>
                </a:tc>
                <a:extLst>
                  <a:ext uri="{0D108BD9-81ED-4DB2-BD59-A6C34878D82A}">
                    <a16:rowId xmlns:a16="http://schemas.microsoft.com/office/drawing/2014/main" val="3938940121"/>
                  </a:ext>
                </a:extLst>
              </a:tr>
            </a:tbl>
          </a:graphicData>
        </a:graphic>
      </p:graphicFrame>
    </p:spTree>
    <p:extLst>
      <p:ext uri="{BB962C8B-B14F-4D97-AF65-F5344CB8AC3E}">
        <p14:creationId xmlns:p14="http://schemas.microsoft.com/office/powerpoint/2010/main" val="1664377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830997"/>
          </a:xfrm>
        </p:spPr>
        <p:txBody>
          <a:bodyPr/>
          <a:lstStyle/>
          <a:p>
            <a:pPr marL="335280" indent="-335280">
              <a:spcAft>
                <a:spcPts val="2400"/>
              </a:spcAft>
            </a:pPr>
            <a:r>
              <a:rPr lang="en-US" sz="2400" dirty="0">
                <a:cs typeface="Calibri"/>
              </a:rPr>
              <a:t>Summary of the previous inspection report for the BRAD’S STATELINEE CHICKEN RESTAURANT</a:t>
            </a:r>
          </a:p>
        </p:txBody>
      </p:sp>
      <p:graphicFrame>
        <p:nvGraphicFramePr>
          <p:cNvPr id="4" name="Table 3">
            <a:extLst>
              <a:ext uri="{FF2B5EF4-FFF2-40B4-BE49-F238E27FC236}">
                <a16:creationId xmlns:a16="http://schemas.microsoft.com/office/drawing/2014/main" id="{9FEC68DB-69DD-FDA2-3B45-ED7273CCB6EC}"/>
              </a:ext>
            </a:extLst>
          </p:cNvPr>
          <p:cNvGraphicFramePr>
            <a:graphicFrameLocks noGrp="1"/>
          </p:cNvGraphicFramePr>
          <p:nvPr>
            <p:extLst>
              <p:ext uri="{D42A27DB-BD31-4B8C-83A1-F6EECF244321}">
                <p14:modId xmlns:p14="http://schemas.microsoft.com/office/powerpoint/2010/main" val="3288768069"/>
              </p:ext>
            </p:extLst>
          </p:nvPr>
        </p:nvGraphicFramePr>
        <p:xfrm>
          <a:off x="1727856" y="2865185"/>
          <a:ext cx="9625943" cy="2298014"/>
        </p:xfrm>
        <a:graphic>
          <a:graphicData uri="http://schemas.openxmlformats.org/drawingml/2006/table">
            <a:tbl>
              <a:tblPr firstRow="1" bandRow="1">
                <a:tableStyleId>{5C22544A-7EE6-4342-B048-85BDC9FD1C3A}</a:tableStyleId>
              </a:tblPr>
              <a:tblGrid>
                <a:gridCol w="9625943">
                  <a:extLst>
                    <a:ext uri="{9D8B030D-6E8A-4147-A177-3AD203B41FA5}">
                      <a16:colId xmlns:a16="http://schemas.microsoft.com/office/drawing/2014/main" val="2297176487"/>
                    </a:ext>
                  </a:extLst>
                </a:gridCol>
              </a:tblGrid>
              <a:tr h="6703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a typeface="+mn-lt"/>
                          <a:cs typeface="+mn-lt"/>
                        </a:rPr>
                        <a:t>Last inspection was 10 months ago / Several "minor" deficiencies: </a:t>
                      </a:r>
                      <a:endParaRPr lang="en-US" sz="2400" dirty="0">
                        <a:solidFill>
                          <a:schemeClr val="bg1"/>
                        </a:solidFill>
                      </a:endParaRPr>
                    </a:p>
                  </a:txBody>
                  <a:tcPr anchor="ctr">
                    <a:solidFill>
                      <a:srgbClr val="4871B5"/>
                    </a:solidFill>
                  </a:tcPr>
                </a:tc>
                <a:extLst>
                  <a:ext uri="{0D108BD9-81ED-4DB2-BD59-A6C34878D82A}">
                    <a16:rowId xmlns:a16="http://schemas.microsoft.com/office/drawing/2014/main" val="1930965377"/>
                  </a:ext>
                </a:extLst>
              </a:tr>
              <a:tr h="1627653">
                <a:tc>
                  <a:txBody>
                    <a:bodyPr/>
                    <a:lstStyle/>
                    <a:p>
                      <a:pPr marL="457200" indent="-457200">
                        <a:spcBef>
                          <a:spcPts val="2400"/>
                        </a:spcBef>
                        <a:spcAft>
                          <a:spcPts val="1200"/>
                        </a:spcAft>
                        <a:buFont typeface="Arial" panose="020B0604020202020204" pitchFamily="34" charset="0"/>
                        <a:buChar char="•"/>
                      </a:pPr>
                      <a:r>
                        <a:rPr lang="en-US" sz="2400" dirty="0">
                          <a:solidFill>
                            <a:srgbClr val="000000"/>
                          </a:solidFill>
                          <a:ea typeface="+mn-lt"/>
                          <a:cs typeface="+mn-lt"/>
                        </a:rPr>
                        <a:t>During the last inspection, 11 months ago, there were no notable violations</a:t>
                      </a:r>
                    </a:p>
                  </a:txBody>
                  <a:tcPr>
                    <a:solidFill>
                      <a:schemeClr val="bg1">
                        <a:lumMod val="85000"/>
                      </a:schemeClr>
                    </a:solidFill>
                  </a:tcPr>
                </a:tc>
                <a:extLst>
                  <a:ext uri="{0D108BD9-81ED-4DB2-BD59-A6C34878D82A}">
                    <a16:rowId xmlns:a16="http://schemas.microsoft.com/office/drawing/2014/main" val="3938940121"/>
                  </a:ext>
                </a:extLst>
              </a:tr>
            </a:tbl>
          </a:graphicData>
        </a:graphic>
      </p:graphicFrame>
    </p:spTree>
    <p:extLst>
      <p:ext uri="{BB962C8B-B14F-4D97-AF65-F5344CB8AC3E}">
        <p14:creationId xmlns:p14="http://schemas.microsoft.com/office/powerpoint/2010/main" val="2435531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1138773"/>
          </a:xfrm>
        </p:spPr>
        <p:txBody>
          <a:bodyPr/>
          <a:lstStyle/>
          <a:p>
            <a:pPr marL="335280" indent="-335280">
              <a:spcAft>
                <a:spcPts val="2400"/>
              </a:spcAft>
            </a:pPr>
            <a:r>
              <a:rPr lang="en-US" sz="2400" dirty="0">
                <a:cs typeface="Calibri"/>
              </a:rPr>
              <a:t>Mock Inspection by EHS group (</a:t>
            </a:r>
            <a:r>
              <a:rPr lang="en-US" dirty="0">
                <a:cs typeface="Calibri"/>
              </a:rPr>
              <a:t>Interview the manager)</a:t>
            </a:r>
          </a:p>
          <a:p>
            <a:pPr marL="335280" indent="-335280">
              <a:spcAft>
                <a:spcPts val="2400"/>
              </a:spcAft>
            </a:pPr>
            <a:r>
              <a:rPr lang="en-US" sz="2400" dirty="0">
                <a:cs typeface="Calibri"/>
              </a:rPr>
              <a:t>Ask questions of facilitator as you would in an inspection </a:t>
            </a:r>
          </a:p>
        </p:txBody>
      </p:sp>
      <p:sp>
        <p:nvSpPr>
          <p:cNvPr id="4" name="Rectangle 3">
            <a:extLst>
              <a:ext uri="{FF2B5EF4-FFF2-40B4-BE49-F238E27FC236}">
                <a16:creationId xmlns:a16="http://schemas.microsoft.com/office/drawing/2014/main" id="{86ACA30A-5C89-0F11-969C-506F5FF9A94E}"/>
              </a:ext>
            </a:extLst>
          </p:cNvPr>
          <p:cNvSpPr/>
          <p:nvPr/>
        </p:nvSpPr>
        <p:spPr>
          <a:xfrm>
            <a:off x="3305503" y="3483462"/>
            <a:ext cx="5580993" cy="2308152"/>
          </a:xfrm>
          <a:prstGeom prst="rect">
            <a:avLst/>
          </a:prstGeom>
          <a:solidFill>
            <a:srgbClr val="4871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20 MINUTES</a:t>
            </a:r>
          </a:p>
          <a:p>
            <a:pPr algn="ctr"/>
            <a:br>
              <a:rPr lang="en-US" sz="2400" dirty="0"/>
            </a:br>
            <a:r>
              <a:rPr lang="en-US" sz="2400" dirty="0"/>
              <a:t>ALL PARTICIPANTS OBSERVE THE EHS TABLE PERFORM THE INSPECTION</a:t>
            </a:r>
          </a:p>
        </p:txBody>
      </p:sp>
    </p:spTree>
    <p:extLst>
      <p:ext uri="{BB962C8B-B14F-4D97-AF65-F5344CB8AC3E}">
        <p14:creationId xmlns:p14="http://schemas.microsoft.com/office/powerpoint/2010/main" val="416994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E5BE-65B4-96B0-DDFC-4846CDEBCFEB}"/>
              </a:ext>
            </a:extLst>
          </p:cNvPr>
          <p:cNvSpPr>
            <a:spLocks noGrp="1"/>
          </p:cNvSpPr>
          <p:nvPr>
            <p:ph type="title"/>
          </p:nvPr>
        </p:nvSpPr>
        <p:spPr/>
        <p:txBody>
          <a:bodyPr/>
          <a:lstStyle/>
          <a:p>
            <a:r>
              <a:rPr lang="en-US" dirty="0"/>
              <a:t>Safety &amp; Logistics	</a:t>
            </a:r>
          </a:p>
        </p:txBody>
      </p:sp>
      <p:sp>
        <p:nvSpPr>
          <p:cNvPr id="3" name="Content Placeholder 2">
            <a:extLst>
              <a:ext uri="{FF2B5EF4-FFF2-40B4-BE49-F238E27FC236}">
                <a16:creationId xmlns:a16="http://schemas.microsoft.com/office/drawing/2014/main" id="{16EB214D-FE8B-C25E-002D-C849616196CF}"/>
              </a:ext>
            </a:extLst>
          </p:cNvPr>
          <p:cNvSpPr>
            <a:spLocks noGrp="1"/>
          </p:cNvSpPr>
          <p:nvPr>
            <p:ph idx="1"/>
          </p:nvPr>
        </p:nvSpPr>
        <p:spPr>
          <a:xfrm>
            <a:off x="1313328" y="1870532"/>
            <a:ext cx="10040472" cy="2492990"/>
          </a:xfrm>
        </p:spPr>
        <p:txBody>
          <a:bodyPr/>
          <a:lstStyle/>
          <a:p>
            <a:pPr marL="335280" indent="-335280">
              <a:spcAft>
                <a:spcPts val="2400"/>
              </a:spcAft>
            </a:pPr>
            <a:r>
              <a:rPr lang="en-US" dirty="0"/>
              <a:t>Restroom</a:t>
            </a:r>
          </a:p>
          <a:p>
            <a:pPr marL="335280" indent="-335280">
              <a:spcAft>
                <a:spcPts val="2400"/>
              </a:spcAft>
            </a:pPr>
            <a:r>
              <a:rPr lang="en-US" dirty="0"/>
              <a:t>Emergency exits</a:t>
            </a:r>
            <a:endParaRPr lang="en-US" dirty="0">
              <a:ea typeface="Calibri" panose="020F0502020204030204"/>
              <a:cs typeface="Calibri" panose="020F0502020204030204"/>
            </a:endParaRPr>
          </a:p>
          <a:p>
            <a:pPr marL="335280" indent="-335280">
              <a:spcAft>
                <a:spcPts val="2400"/>
              </a:spcAft>
            </a:pPr>
            <a:r>
              <a:rPr lang="en-US" dirty="0"/>
              <a:t>Fire extinguisher, first aid, AED</a:t>
            </a:r>
            <a:endParaRPr lang="en-US" dirty="0">
              <a:ea typeface="Calibri" panose="020F0502020204030204"/>
              <a:cs typeface="Calibri" panose="020F0502020204030204"/>
            </a:endParaRPr>
          </a:p>
          <a:p>
            <a:pPr marL="335280" indent="-335280"/>
            <a:r>
              <a:rPr lang="en-US" sz="2400" dirty="0"/>
              <a:t>Breaks and lunch plan</a:t>
            </a:r>
            <a:endParaRPr lang="en-US" sz="2400" dirty="0">
              <a:ea typeface="Calibri"/>
              <a:cs typeface="Calibri"/>
            </a:endParaRPr>
          </a:p>
        </p:txBody>
      </p:sp>
    </p:spTree>
    <p:extLst>
      <p:ext uri="{BB962C8B-B14F-4D97-AF65-F5344CB8AC3E}">
        <p14:creationId xmlns:p14="http://schemas.microsoft.com/office/powerpoint/2010/main" val="4225473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8944303" y="1847038"/>
            <a:ext cx="2900855" cy="3323987"/>
          </a:xfrm>
        </p:spPr>
        <p:txBody>
          <a:bodyPr/>
          <a:lstStyle/>
          <a:p>
            <a:pPr marL="335280" indent="-335280">
              <a:spcAft>
                <a:spcPts val="2400"/>
              </a:spcAft>
            </a:pPr>
            <a:r>
              <a:rPr lang="en-US" sz="2100" dirty="0">
                <a:latin typeface="Calibri"/>
                <a:cs typeface="Arial"/>
              </a:rPr>
              <a:t>Prime rib roasts came out of the oven (around 4 pm) and were placed in the walk-in cooler. The prime rib roasts took about 11 hours to cool to 41°F.  The output from the probe is shown.</a:t>
            </a:r>
            <a:endParaRPr lang="en-US" sz="2100" dirty="0">
              <a:cs typeface="Calibri"/>
            </a:endParaRPr>
          </a:p>
        </p:txBody>
      </p:sp>
      <p:pic>
        <p:nvPicPr>
          <p:cNvPr id="4" name="Picture 3" descr="A graph showing the cooling chart of roast beef&#10;The temperature decreases over time  ">
            <a:extLst>
              <a:ext uri="{FF2B5EF4-FFF2-40B4-BE49-F238E27FC236}">
                <a16:creationId xmlns:a16="http://schemas.microsoft.com/office/drawing/2014/main" id="{177A2FCB-AC36-A342-445D-2A0E6D8370DE}"/>
              </a:ext>
            </a:extLst>
          </p:cNvPr>
          <p:cNvPicPr>
            <a:picLocks noChangeAspect="1"/>
          </p:cNvPicPr>
          <p:nvPr/>
        </p:nvPicPr>
        <p:blipFill>
          <a:blip r:embed="rId2"/>
          <a:stretch>
            <a:fillRect/>
          </a:stretch>
        </p:blipFill>
        <p:spPr>
          <a:xfrm>
            <a:off x="1275785" y="1721172"/>
            <a:ext cx="8062561" cy="4700649"/>
          </a:xfrm>
          <a:prstGeom prst="rect">
            <a:avLst/>
          </a:prstGeom>
        </p:spPr>
      </p:pic>
    </p:spTree>
    <p:extLst>
      <p:ext uri="{BB962C8B-B14F-4D97-AF65-F5344CB8AC3E}">
        <p14:creationId xmlns:p14="http://schemas.microsoft.com/office/powerpoint/2010/main" val="2496900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4401205"/>
          </a:xfrm>
        </p:spPr>
        <p:txBody>
          <a:bodyPr/>
          <a:lstStyle/>
          <a:p>
            <a:pPr marL="335280" indent="-335280"/>
            <a:r>
              <a:rPr lang="en-US" sz="2400" dirty="0">
                <a:cs typeface="Calibri"/>
              </a:rPr>
              <a:t>Details in provided handout</a:t>
            </a:r>
          </a:p>
          <a:p>
            <a:pPr marL="335280" indent="-335280"/>
            <a:r>
              <a:rPr lang="en-US" sz="2400" dirty="0">
                <a:cs typeface="Calibri"/>
              </a:rPr>
              <a:t>Time-temperature abuse of prime rib roasts</a:t>
            </a:r>
          </a:p>
          <a:p>
            <a:pPr marL="792480" lvl="1" indent="-335280">
              <a:spcAft>
                <a:spcPts val="0"/>
              </a:spcAft>
            </a:pPr>
            <a:r>
              <a:rPr lang="en-US" dirty="0">
                <a:cs typeface="Calibri"/>
              </a:rPr>
              <a:t>Cooked to 143°F. over 5 hours</a:t>
            </a:r>
          </a:p>
          <a:p>
            <a:pPr marL="792480" lvl="1" indent="-335280">
              <a:spcAft>
                <a:spcPts val="0"/>
              </a:spcAft>
            </a:pPr>
            <a:r>
              <a:rPr lang="en-US" dirty="0">
                <a:cs typeface="Calibri"/>
              </a:rPr>
              <a:t>Cooled to 41°F. over 11 hours</a:t>
            </a:r>
          </a:p>
          <a:p>
            <a:pPr marL="792480" lvl="1" indent="-335280">
              <a:spcAft>
                <a:spcPts val="2400"/>
              </a:spcAft>
            </a:pPr>
            <a:r>
              <a:rPr lang="en-US" dirty="0">
                <a:cs typeface="Calibri"/>
              </a:rPr>
              <a:t>Sliced cold, reheated in Alto Shaam set to 125°F.</a:t>
            </a:r>
          </a:p>
          <a:p>
            <a:pPr marL="335280" indent="-335280"/>
            <a:r>
              <a:rPr lang="en-US" sz="2400" dirty="0">
                <a:cs typeface="Calibri"/>
              </a:rPr>
              <a:t>Roast was removed from walk-in cooler at 10 a.m. with expected pickup of 11 a.m.; customer arrived at 1 p.m.</a:t>
            </a:r>
          </a:p>
          <a:p>
            <a:pPr marL="335280" indent="-335280">
              <a:spcAft>
                <a:spcPts val="2400"/>
              </a:spcAft>
            </a:pPr>
            <a:r>
              <a:rPr lang="en-US" sz="2400" dirty="0">
                <a:cs typeface="Calibri"/>
              </a:rPr>
              <a:t>No employee illnesses</a:t>
            </a:r>
          </a:p>
          <a:p>
            <a:pPr marL="335280" indent="-335280">
              <a:spcAft>
                <a:spcPts val="2400"/>
              </a:spcAft>
            </a:pPr>
            <a:endParaRPr lang="en-US" sz="2400" dirty="0">
              <a:cs typeface="Calibri"/>
            </a:endParaRPr>
          </a:p>
        </p:txBody>
      </p:sp>
    </p:spTree>
    <p:extLst>
      <p:ext uri="{BB962C8B-B14F-4D97-AF65-F5344CB8AC3E}">
        <p14:creationId xmlns:p14="http://schemas.microsoft.com/office/powerpoint/2010/main" val="3609799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4362220"/>
          </a:xfrm>
        </p:spPr>
        <p:txBody>
          <a:bodyPr/>
          <a:lstStyle/>
          <a:p>
            <a:pPr marL="228600" marR="0" lvl="0" indent="-228600" algn="l" defTabSz="914400" rtl="0" eaLnBrk="1" fontAlgn="auto" latinLnBrk="0" hangingPunct="1">
              <a:lnSpc>
                <a:spcPct val="90000"/>
              </a:lnSpc>
              <a:spcAft>
                <a:spcPts val="2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On June 11</a:t>
            </a:r>
            <a:r>
              <a:rPr kumimoji="0" lang="en-US" sz="2400" b="0" i="0" u="none" strike="noStrike" kern="1200" cap="none" spc="0" normalizeH="0" baseline="30000" noProof="0" dirty="0">
                <a:ln>
                  <a:noFill/>
                </a:ln>
                <a:solidFill>
                  <a:prstClr val="black"/>
                </a:solidFill>
                <a:effectLst/>
                <a:uLnTx/>
                <a:uFillTx/>
                <a:ea typeface="+mn-ea"/>
                <a:cs typeface="+mn-cs"/>
              </a:rPr>
              <a:t>th</a:t>
            </a:r>
            <a:r>
              <a:rPr kumimoji="0" lang="en-US" sz="2400" b="0" i="0" u="none" strike="noStrike" kern="1200" cap="none" spc="0" normalizeH="0" baseline="0" noProof="0" dirty="0">
                <a:ln>
                  <a:noFill/>
                </a:ln>
                <a:solidFill>
                  <a:prstClr val="black"/>
                </a:solidFill>
                <a:effectLst/>
                <a:uLnTx/>
                <a:uFillTx/>
                <a:ea typeface="+mn-ea"/>
                <a:cs typeface="+mn-cs"/>
              </a:rPr>
              <a:t>, a newspaper article, “</a:t>
            </a:r>
            <a:r>
              <a:rPr kumimoji="0" lang="en-US" sz="2400" b="1" i="1" u="none" strike="noStrike" kern="1200" cap="none" spc="0" normalizeH="0" baseline="0" noProof="0" dirty="0">
                <a:ln>
                  <a:noFill/>
                </a:ln>
                <a:solidFill>
                  <a:prstClr val="black"/>
                </a:solidFill>
                <a:effectLst/>
                <a:highlight>
                  <a:srgbClr val="FFFFFF"/>
                </a:highlight>
                <a:uLnTx/>
                <a:uFillTx/>
                <a:ea typeface="+mn-ea"/>
                <a:cs typeface="+mn-cs"/>
              </a:rPr>
              <a:t>Town Graduation Celebration Sees Dip in Attendance Amid Heatwave and Rumors</a:t>
            </a:r>
            <a:r>
              <a:rPr kumimoji="0" lang="en-US" sz="2400" b="1" i="0" u="none" strike="noStrike" kern="1200" cap="none" spc="0" normalizeH="0" baseline="0" noProof="0" dirty="0">
                <a:ln>
                  <a:noFill/>
                </a:ln>
                <a:solidFill>
                  <a:prstClr val="black"/>
                </a:solidFill>
                <a:effectLst/>
                <a:highlight>
                  <a:srgbClr val="FFFFFF"/>
                </a:highlight>
                <a:uLnTx/>
                <a:uFillTx/>
                <a:ea typeface="+mn-ea"/>
                <a:cs typeface="+mn-cs"/>
              </a:rPr>
              <a:t>”</a:t>
            </a:r>
            <a:r>
              <a:rPr kumimoji="0" lang="en-US" sz="2400" b="0" i="0" u="none" strike="noStrike" kern="1200" cap="none" spc="0" normalizeH="0" baseline="0" noProof="0" dirty="0">
                <a:ln>
                  <a:noFill/>
                </a:ln>
                <a:solidFill>
                  <a:prstClr val="black"/>
                </a:solidFill>
                <a:effectLst/>
                <a:uLnTx/>
                <a:uFillTx/>
                <a:ea typeface="+mn-ea"/>
                <a:cs typeface="+mn-cs"/>
              </a:rPr>
              <a:t> recapped the weekend</a:t>
            </a:r>
            <a:r>
              <a:rPr lang="en-US" sz="2400" dirty="0">
                <a:solidFill>
                  <a:prstClr val="black"/>
                </a:solidFill>
              </a:rPr>
              <a:t>:</a:t>
            </a:r>
            <a:endParaRPr lang="en-US" sz="2400" b="0" i="0" u="none" strike="noStrike" kern="1200" cap="none" spc="0" normalizeH="0" baseline="0" noProof="0" dirty="0">
              <a:ln>
                <a:noFill/>
              </a:ln>
              <a:solidFill>
                <a:prstClr val="black"/>
              </a:solidFill>
              <a:effectLst/>
              <a:uLnTx/>
              <a:uFillTx/>
              <a:ea typeface="Calibri"/>
              <a:cs typeface="Calibri"/>
            </a:endParaRPr>
          </a:p>
          <a:p>
            <a:pPr lvl="1">
              <a:spcBef>
                <a:spcPts val="1000"/>
              </a:spcBef>
              <a:defRPr/>
            </a:pPr>
            <a:r>
              <a:rPr kumimoji="0" lang="en-US" i="1" u="none" strike="noStrike" kern="1200" cap="none" spc="0" normalizeH="0" baseline="0" noProof="0" dirty="0">
                <a:ln>
                  <a:noFill/>
                </a:ln>
                <a:solidFill>
                  <a:srgbClr val="002060"/>
                </a:solidFill>
                <a:effectLst/>
                <a:highlight>
                  <a:srgbClr val="FFFFFF"/>
                </a:highlight>
                <a:uLnTx/>
                <a:uFillTx/>
                <a:ea typeface="+mn-ea"/>
                <a:cs typeface="+mn-cs"/>
              </a:rPr>
              <a:t>“This year's </a:t>
            </a:r>
            <a:r>
              <a:rPr lang="en-US" i="1" dirty="0">
                <a:solidFill>
                  <a:srgbClr val="002060"/>
                </a:solidFill>
                <a:highlight>
                  <a:srgbClr val="FFFFFF"/>
                </a:highlight>
              </a:rPr>
              <a:t>town</a:t>
            </a:r>
            <a:r>
              <a:rPr kumimoji="0" lang="en-US" i="1" u="none" strike="noStrike" kern="1200" cap="none" spc="0" normalizeH="0" baseline="0" noProof="0" dirty="0">
                <a:ln>
                  <a:noFill/>
                </a:ln>
                <a:solidFill>
                  <a:srgbClr val="002060"/>
                </a:solidFill>
                <a:effectLst/>
                <a:highlight>
                  <a:srgbClr val="FFFFFF"/>
                </a:highlight>
                <a:uLnTx/>
                <a:uFillTx/>
                <a:ea typeface="+mn-ea"/>
                <a:cs typeface="+mn-cs"/>
              </a:rPr>
              <a:t> celebration honoring local graduates witnessed a noticeable drop in attendance, leaving organizers and attendees puzzled. Rumors circulated that a number of graduates were sidelined due to excessive partying leading up to the event or were not feeling well.”</a:t>
            </a:r>
            <a:r>
              <a:rPr lang="en-US" i="1" dirty="0">
                <a:solidFill>
                  <a:srgbClr val="002060"/>
                </a:solidFill>
                <a:highlight>
                  <a:srgbClr val="FFFFFF"/>
                </a:highlight>
              </a:rPr>
              <a:t> </a:t>
            </a:r>
            <a:endParaRPr lang="en-US" i="1" u="none" strike="noStrike" kern="1200" cap="none" spc="0" normalizeH="0" baseline="0" noProof="0" dirty="0">
              <a:ln>
                <a:noFill/>
              </a:ln>
              <a:solidFill>
                <a:srgbClr val="002060"/>
              </a:solidFill>
              <a:effectLst/>
              <a:highlight>
                <a:srgbClr val="FFFFFF"/>
              </a:highlight>
              <a:uLnTx/>
              <a:uFillTx/>
              <a:ea typeface="Calibri"/>
              <a:cs typeface="Calibri"/>
            </a:endParaRPr>
          </a:p>
          <a:p>
            <a:pPr lvl="1">
              <a:spcBef>
                <a:spcPts val="1000"/>
              </a:spcBef>
              <a:defRPr/>
            </a:pPr>
            <a:r>
              <a:rPr kumimoji="0" lang="en-US" i="1" u="none" strike="noStrike" kern="1200" cap="none" spc="0" normalizeH="0" baseline="0" noProof="0" dirty="0">
                <a:ln>
                  <a:noFill/>
                </a:ln>
                <a:solidFill>
                  <a:srgbClr val="002060"/>
                </a:solidFill>
                <a:effectLst/>
                <a:highlight>
                  <a:srgbClr val="FFFFFF"/>
                </a:highlight>
                <a:uLnTx/>
                <a:uFillTx/>
                <a:ea typeface="+mn-ea"/>
                <a:cs typeface="+mn-cs"/>
              </a:rPr>
              <a:t>“The scorching temperatures likely contributed to the decreased crowds, with many opting </a:t>
            </a:r>
            <a:r>
              <a:rPr lang="en-US" i="1" dirty="0">
                <a:solidFill>
                  <a:srgbClr val="002060"/>
                </a:solidFill>
                <a:highlight>
                  <a:srgbClr val="FFFFFF"/>
                </a:highlight>
              </a:rPr>
              <a:t>for indoor</a:t>
            </a:r>
            <a:r>
              <a:rPr kumimoji="0" lang="en-US" i="1" u="none" strike="noStrike" kern="1200" cap="none" spc="0" normalizeH="0" baseline="0" noProof="0" dirty="0">
                <a:ln>
                  <a:noFill/>
                </a:ln>
                <a:solidFill>
                  <a:srgbClr val="002060"/>
                </a:solidFill>
                <a:effectLst/>
                <a:highlight>
                  <a:srgbClr val="FFFFFF"/>
                </a:highlight>
                <a:uLnTx/>
                <a:uFillTx/>
                <a:ea typeface="+mn-ea"/>
                <a:cs typeface="+mn-cs"/>
              </a:rPr>
              <a:t> respite over outdoor festivities</a:t>
            </a:r>
            <a:r>
              <a:rPr lang="en-US" i="1" dirty="0">
                <a:solidFill>
                  <a:srgbClr val="002060"/>
                </a:solidFill>
                <a:highlight>
                  <a:srgbClr val="FFFFFF"/>
                </a:highlight>
              </a:rPr>
              <a:t>.</a:t>
            </a:r>
            <a:r>
              <a:rPr lang="en-US" i="1" dirty="0">
                <a:solidFill>
                  <a:srgbClr val="002060"/>
                </a:solidFill>
                <a:highlight>
                  <a:srgbClr val="FFFFFF"/>
                </a:highlight>
                <a:ea typeface="+mn-lt"/>
                <a:cs typeface="+mn-lt"/>
              </a:rPr>
              <a:t>” </a:t>
            </a:r>
            <a:endParaRPr lang="en-US" i="1" u="none" strike="noStrike" kern="1200" cap="none" spc="0" normalizeH="0" baseline="0" noProof="0" dirty="0">
              <a:ln>
                <a:noFill/>
              </a:ln>
              <a:solidFill>
                <a:srgbClr val="002060"/>
              </a:solidFill>
              <a:effectLst/>
              <a:highlight>
                <a:srgbClr val="FFFFFF"/>
              </a:highlight>
              <a:uLnTx/>
              <a:uFillTx/>
              <a:ea typeface="Calibri"/>
              <a:cs typeface="Calibri"/>
            </a:endParaRPr>
          </a:p>
          <a:p>
            <a:pPr marL="335280" indent="-335280">
              <a:spcAft>
                <a:spcPts val="2400"/>
              </a:spcAft>
            </a:pPr>
            <a:endParaRPr lang="en-US" sz="2400" dirty="0">
              <a:cs typeface="Calibri"/>
            </a:endParaRPr>
          </a:p>
        </p:txBody>
      </p:sp>
    </p:spTree>
    <p:extLst>
      <p:ext uri="{BB962C8B-B14F-4D97-AF65-F5344CB8AC3E}">
        <p14:creationId xmlns:p14="http://schemas.microsoft.com/office/powerpoint/2010/main" val="837396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3108543"/>
          </a:xfrm>
        </p:spPr>
        <p:txBody>
          <a:bodyPr/>
          <a:lstStyle/>
          <a:p>
            <a:pPr marL="335280" indent="-335280">
              <a:spcAft>
                <a:spcPts val="2400"/>
              </a:spcAft>
            </a:pPr>
            <a:r>
              <a:rPr lang="en-US" sz="2400" dirty="0">
                <a:cs typeface="Calibri"/>
              </a:rPr>
              <a:t>More Cases Emerge</a:t>
            </a:r>
          </a:p>
          <a:p>
            <a:pPr marL="792480" lvl="1" indent="-335280">
              <a:spcAft>
                <a:spcPts val="2400"/>
              </a:spcAft>
            </a:pPr>
            <a:r>
              <a:rPr lang="en-US" sz="2200" dirty="0">
                <a:cs typeface="Calibri"/>
              </a:rPr>
              <a:t>Three individuals with similar illnesses; one visited urgent care (June 7 evening) and submitted a stool specimen</a:t>
            </a:r>
          </a:p>
          <a:p>
            <a:pPr marL="792480" lvl="1" indent="-335280">
              <a:spcAft>
                <a:spcPts val="2400"/>
              </a:spcAft>
            </a:pPr>
            <a:r>
              <a:rPr lang="en-US" sz="2200" dirty="0">
                <a:cs typeface="Calibri"/>
              </a:rPr>
              <a:t>Four reports from “R U Sick” – a new initiative aimed at identifying outbreaks early on</a:t>
            </a:r>
          </a:p>
          <a:p>
            <a:pPr marL="335280" indent="-335280">
              <a:spcAft>
                <a:spcPts val="2400"/>
              </a:spcAft>
            </a:pPr>
            <a:endParaRPr lang="en-US" sz="2400" dirty="0">
              <a:cs typeface="Calibri"/>
            </a:endParaRPr>
          </a:p>
        </p:txBody>
      </p:sp>
    </p:spTree>
    <p:extLst>
      <p:ext uri="{BB962C8B-B14F-4D97-AF65-F5344CB8AC3E}">
        <p14:creationId xmlns:p14="http://schemas.microsoft.com/office/powerpoint/2010/main" val="3641379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3108543"/>
          </a:xfrm>
        </p:spPr>
        <p:txBody>
          <a:bodyPr/>
          <a:lstStyle/>
          <a:p>
            <a:pPr marL="335280" indent="-335280">
              <a:spcAft>
                <a:spcPts val="2400"/>
              </a:spcAft>
            </a:pPr>
            <a:r>
              <a:rPr lang="en-US" sz="2400" dirty="0">
                <a:cs typeface="Calibri"/>
              </a:rPr>
              <a:t>New Case Information</a:t>
            </a:r>
          </a:p>
          <a:p>
            <a:pPr marL="792480" lvl="1" indent="-335280">
              <a:spcAft>
                <a:spcPts val="2400"/>
              </a:spcAft>
            </a:pPr>
            <a:r>
              <a:rPr lang="en-US" sz="2200" dirty="0">
                <a:cs typeface="Calibri"/>
              </a:rPr>
              <a:t>Three cases attended other graduation parties and one sick individual said the food consumed was catered from the local grocery store.</a:t>
            </a:r>
          </a:p>
          <a:p>
            <a:pPr marL="792480" lvl="1" indent="-335280">
              <a:spcAft>
                <a:spcPts val="2400"/>
              </a:spcAft>
            </a:pPr>
            <a:r>
              <a:rPr lang="en-US" sz="2200" dirty="0">
                <a:cs typeface="Calibri"/>
              </a:rPr>
              <a:t>None of them reported consuming any food from the bakery or Brad's Stateline Chicken Restaurant.</a:t>
            </a:r>
          </a:p>
          <a:p>
            <a:pPr marL="335280" indent="-335280">
              <a:spcAft>
                <a:spcPts val="2400"/>
              </a:spcAft>
            </a:pPr>
            <a:endParaRPr lang="en-US" sz="2400" dirty="0">
              <a:cs typeface="Calibri"/>
            </a:endParaRPr>
          </a:p>
        </p:txBody>
      </p:sp>
    </p:spTree>
    <p:extLst>
      <p:ext uri="{BB962C8B-B14F-4D97-AF65-F5344CB8AC3E}">
        <p14:creationId xmlns:p14="http://schemas.microsoft.com/office/powerpoint/2010/main" val="2645706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1508105"/>
          </a:xfrm>
        </p:spPr>
        <p:txBody>
          <a:bodyPr/>
          <a:lstStyle/>
          <a:p>
            <a:pPr marL="335280" indent="-335280">
              <a:spcAft>
                <a:spcPts val="2400"/>
              </a:spcAft>
            </a:pPr>
            <a:r>
              <a:rPr lang="en-US" sz="2400" dirty="0">
                <a:cs typeface="Calibri"/>
              </a:rPr>
              <a:t>June 11, the Epidemiologist Team has calculated odds ratios (OR) from each food for the sick and case controls</a:t>
            </a:r>
          </a:p>
          <a:p>
            <a:pPr marL="335280" indent="-335280">
              <a:spcAft>
                <a:spcPts val="2400"/>
              </a:spcAft>
            </a:pPr>
            <a:r>
              <a:rPr lang="en-US" sz="2400" dirty="0">
                <a:cs typeface="Calibri"/>
              </a:rPr>
              <a:t>Roast beef had the highest OR (12.0), P=0.048</a:t>
            </a:r>
          </a:p>
        </p:txBody>
      </p:sp>
      <p:grpSp>
        <p:nvGrpSpPr>
          <p:cNvPr id="8" name="Group 7">
            <a:extLst>
              <a:ext uri="{FF2B5EF4-FFF2-40B4-BE49-F238E27FC236}">
                <a16:creationId xmlns:a16="http://schemas.microsoft.com/office/drawing/2014/main" id="{09F75349-C7F1-BDA8-4E4D-CAD367B2F2F6}"/>
              </a:ext>
            </a:extLst>
          </p:cNvPr>
          <p:cNvGrpSpPr/>
          <p:nvPr/>
        </p:nvGrpSpPr>
        <p:grpSpPr>
          <a:xfrm>
            <a:off x="2592901" y="3668110"/>
            <a:ext cx="7006198" cy="2769974"/>
            <a:chOff x="2196667" y="3527087"/>
            <a:chExt cx="6386086" cy="2434205"/>
          </a:xfrm>
        </p:grpSpPr>
        <p:graphicFrame>
          <p:nvGraphicFramePr>
            <p:cNvPr id="5" name="Content Placeholder 9">
              <a:extLst>
                <a:ext uri="{FF2B5EF4-FFF2-40B4-BE49-F238E27FC236}">
                  <a16:creationId xmlns:a16="http://schemas.microsoft.com/office/drawing/2014/main" id="{66C8E61A-4B42-FD9D-C2AD-1CE8376F2419}"/>
                </a:ext>
              </a:extLst>
            </p:cNvPr>
            <p:cNvGraphicFramePr>
              <a:graphicFrameLocks/>
            </p:cNvGraphicFramePr>
            <p:nvPr>
              <p:extLst>
                <p:ext uri="{D42A27DB-BD31-4B8C-83A1-F6EECF244321}">
                  <p14:modId xmlns:p14="http://schemas.microsoft.com/office/powerpoint/2010/main" val="3421645992"/>
                </p:ext>
              </p:extLst>
            </p:nvPr>
          </p:nvGraphicFramePr>
          <p:xfrm>
            <a:off x="2196667" y="3984693"/>
            <a:ext cx="5820860" cy="1303551"/>
          </p:xfrm>
          <a:graphic>
            <a:graphicData uri="http://schemas.openxmlformats.org/drawingml/2006/table">
              <a:tbl>
                <a:tblPr firstRow="1" bandRow="1">
                  <a:tableStyleId>{5C22544A-7EE6-4342-B048-85BDC9FD1C3A}</a:tableStyleId>
                </a:tblPr>
                <a:tblGrid>
                  <a:gridCol w="1996966">
                    <a:extLst>
                      <a:ext uri="{9D8B030D-6E8A-4147-A177-3AD203B41FA5}">
                        <a16:colId xmlns:a16="http://schemas.microsoft.com/office/drawing/2014/main" val="3360712936"/>
                      </a:ext>
                    </a:extLst>
                  </a:gridCol>
                  <a:gridCol w="2194560">
                    <a:extLst>
                      <a:ext uri="{9D8B030D-6E8A-4147-A177-3AD203B41FA5}">
                        <a16:colId xmlns:a16="http://schemas.microsoft.com/office/drawing/2014/main" val="4129534351"/>
                      </a:ext>
                    </a:extLst>
                  </a:gridCol>
                  <a:gridCol w="2194560">
                    <a:extLst>
                      <a:ext uri="{9D8B030D-6E8A-4147-A177-3AD203B41FA5}">
                        <a16:colId xmlns:a16="http://schemas.microsoft.com/office/drawing/2014/main" val="410841118"/>
                      </a:ext>
                    </a:extLst>
                  </a:gridCol>
                </a:tblGrid>
                <a:tr h="370840">
                  <a:tc>
                    <a:txBody>
                      <a:bodyPr/>
                      <a:lstStyle/>
                      <a:p>
                        <a:pPr algn="ctr"/>
                        <a:endParaRPr lang="en-US" dirty="0"/>
                      </a:p>
                    </a:txBody>
                    <a:tcPr anchor="ctr">
                      <a:solidFill>
                        <a:srgbClr val="4871B5"/>
                      </a:solidFill>
                    </a:tcPr>
                  </a:tc>
                  <a:tc>
                    <a:txBody>
                      <a:bodyPr/>
                      <a:lstStyle/>
                      <a:p>
                        <a:pPr algn="ctr"/>
                        <a:r>
                          <a:rPr lang="en-US" dirty="0"/>
                          <a:t>Sick Individuals</a:t>
                        </a:r>
                      </a:p>
                    </a:txBody>
                    <a:tcPr anchor="ctr">
                      <a:solidFill>
                        <a:srgbClr val="4871B5"/>
                      </a:solidFill>
                    </a:tcPr>
                  </a:tc>
                  <a:tc>
                    <a:txBody>
                      <a:bodyPr/>
                      <a:lstStyle/>
                      <a:p>
                        <a:pPr algn="ctr"/>
                        <a:r>
                          <a:rPr lang="en-US" dirty="0"/>
                          <a:t>Health Individuals</a:t>
                        </a:r>
                      </a:p>
                    </a:txBody>
                    <a:tcPr anchor="ctr">
                      <a:solidFill>
                        <a:srgbClr val="4871B5"/>
                      </a:solidFill>
                    </a:tcPr>
                  </a:tc>
                  <a:extLst>
                    <a:ext uri="{0D108BD9-81ED-4DB2-BD59-A6C34878D82A}">
                      <a16:rowId xmlns:a16="http://schemas.microsoft.com/office/drawing/2014/main" val="1880609624"/>
                    </a:ext>
                  </a:extLst>
                </a:tr>
                <a:tr h="370840">
                  <a:tc>
                    <a:txBody>
                      <a:bodyPr/>
                      <a:lstStyle/>
                      <a:p>
                        <a:pPr algn="l"/>
                        <a:r>
                          <a:rPr lang="en-US" dirty="0"/>
                          <a:t>Roast Beef</a:t>
                        </a:r>
                      </a:p>
                    </a:txBody>
                    <a:tcPr anchor="ctr">
                      <a:solidFill>
                        <a:schemeClr val="bg1">
                          <a:lumMod val="85000"/>
                        </a:schemeClr>
                      </a:solidFill>
                    </a:tcPr>
                  </a:tc>
                  <a:tc>
                    <a:txBody>
                      <a:bodyPr/>
                      <a:lstStyle/>
                      <a:p>
                        <a:pPr algn="ctr"/>
                        <a:r>
                          <a:rPr lang="en-US" dirty="0"/>
                          <a:t>12</a:t>
                        </a:r>
                      </a:p>
                    </a:txBody>
                    <a:tcPr anchor="ctr">
                      <a:solidFill>
                        <a:schemeClr val="bg1">
                          <a:lumMod val="85000"/>
                        </a:schemeClr>
                      </a:solidFill>
                    </a:tcPr>
                  </a:tc>
                  <a:tc>
                    <a:txBody>
                      <a:bodyPr/>
                      <a:lstStyle/>
                      <a:p>
                        <a:pPr algn="ctr"/>
                        <a:r>
                          <a:rPr lang="en-US" dirty="0"/>
                          <a:t>4</a:t>
                        </a:r>
                      </a:p>
                    </a:txBody>
                    <a:tcPr anchor="ctr">
                      <a:solidFill>
                        <a:schemeClr val="bg1">
                          <a:lumMod val="85000"/>
                        </a:schemeClr>
                      </a:solidFill>
                    </a:tcPr>
                  </a:tc>
                  <a:extLst>
                    <a:ext uri="{0D108BD9-81ED-4DB2-BD59-A6C34878D82A}">
                      <a16:rowId xmlns:a16="http://schemas.microsoft.com/office/drawing/2014/main" val="114878527"/>
                    </a:ext>
                  </a:extLst>
                </a:tr>
                <a:tr h="370840">
                  <a:tc>
                    <a:txBody>
                      <a:bodyPr/>
                      <a:lstStyle/>
                      <a:p>
                        <a:pPr algn="l"/>
                        <a:r>
                          <a:rPr lang="en-US" dirty="0"/>
                          <a:t>No Roast Beef</a:t>
                        </a:r>
                      </a:p>
                    </a:txBody>
                    <a:tcPr anchor="ctr">
                      <a:solidFill>
                        <a:schemeClr val="bg1">
                          <a:lumMod val="85000"/>
                        </a:schemeClr>
                      </a:solidFill>
                    </a:tcPr>
                  </a:tc>
                  <a:tc>
                    <a:txBody>
                      <a:bodyPr/>
                      <a:lstStyle/>
                      <a:p>
                        <a:pPr algn="ctr"/>
                        <a:r>
                          <a:rPr lang="en-US" dirty="0"/>
                          <a:t>1</a:t>
                        </a:r>
                      </a:p>
                    </a:txBody>
                    <a:tcPr anchor="ctr">
                      <a:solidFill>
                        <a:schemeClr val="bg1">
                          <a:lumMod val="85000"/>
                        </a:schemeClr>
                      </a:solidFill>
                    </a:tcPr>
                  </a:tc>
                  <a:tc>
                    <a:txBody>
                      <a:bodyPr/>
                      <a:lstStyle/>
                      <a:p>
                        <a:pPr algn="ctr"/>
                        <a:r>
                          <a:rPr lang="en-US" dirty="0"/>
                          <a:t>4</a:t>
                        </a:r>
                      </a:p>
                    </a:txBody>
                    <a:tcPr anchor="ctr">
                      <a:solidFill>
                        <a:schemeClr val="bg1">
                          <a:lumMod val="85000"/>
                        </a:schemeClr>
                      </a:solidFill>
                    </a:tcPr>
                  </a:tc>
                  <a:extLst>
                    <a:ext uri="{0D108BD9-81ED-4DB2-BD59-A6C34878D82A}">
                      <a16:rowId xmlns:a16="http://schemas.microsoft.com/office/drawing/2014/main" val="278555712"/>
                    </a:ext>
                  </a:extLst>
                </a:tr>
                <a:tr h="370840">
                  <a:tc>
                    <a:txBody>
                      <a:bodyPr/>
                      <a:lstStyle/>
                      <a:p>
                        <a:pPr algn="l"/>
                        <a:r>
                          <a:rPr lang="en-US" dirty="0"/>
                          <a:t>Total</a:t>
                        </a:r>
                      </a:p>
                    </a:txBody>
                    <a:tcPr anchor="ctr">
                      <a:solidFill>
                        <a:schemeClr val="bg1">
                          <a:lumMod val="85000"/>
                        </a:schemeClr>
                      </a:solidFill>
                    </a:tcPr>
                  </a:tc>
                  <a:tc>
                    <a:txBody>
                      <a:bodyPr/>
                      <a:lstStyle/>
                      <a:p>
                        <a:pPr algn="ctr"/>
                        <a:r>
                          <a:rPr lang="en-US" dirty="0"/>
                          <a:t>13</a:t>
                        </a:r>
                      </a:p>
                    </a:txBody>
                    <a:tcPr anchor="ctr">
                      <a:solidFill>
                        <a:schemeClr val="bg1">
                          <a:lumMod val="85000"/>
                        </a:schemeClr>
                      </a:solidFill>
                    </a:tcPr>
                  </a:tc>
                  <a:tc>
                    <a:txBody>
                      <a:bodyPr/>
                      <a:lstStyle/>
                      <a:p>
                        <a:pPr algn="ctr"/>
                        <a:r>
                          <a:rPr lang="en-US" dirty="0"/>
                          <a:t>8</a:t>
                        </a:r>
                      </a:p>
                    </a:txBody>
                    <a:tcPr anchor="ctr">
                      <a:solidFill>
                        <a:schemeClr val="bg1">
                          <a:lumMod val="85000"/>
                        </a:schemeClr>
                      </a:solidFill>
                    </a:tcPr>
                  </a:tc>
                  <a:extLst>
                    <a:ext uri="{0D108BD9-81ED-4DB2-BD59-A6C34878D82A}">
                      <a16:rowId xmlns:a16="http://schemas.microsoft.com/office/drawing/2014/main" val="3516732983"/>
                    </a:ext>
                  </a:extLst>
                </a:tr>
              </a:tbl>
            </a:graphicData>
          </a:graphic>
        </p:graphicFrame>
        <p:sp>
          <p:nvSpPr>
            <p:cNvPr id="6" name="TextBox 5">
              <a:extLst>
                <a:ext uri="{FF2B5EF4-FFF2-40B4-BE49-F238E27FC236}">
                  <a16:creationId xmlns:a16="http://schemas.microsoft.com/office/drawing/2014/main" id="{59331F3C-F6A4-EC70-FA01-A4FDF4199474}"/>
                </a:ext>
              </a:extLst>
            </p:cNvPr>
            <p:cNvSpPr txBox="1"/>
            <p:nvPr/>
          </p:nvSpPr>
          <p:spPr>
            <a:xfrm>
              <a:off x="2196668" y="3527087"/>
              <a:ext cx="6386085" cy="369332"/>
            </a:xfrm>
            <a:prstGeom prst="rect">
              <a:avLst/>
            </a:prstGeom>
            <a:noFill/>
          </p:spPr>
          <p:txBody>
            <a:bodyPr wrap="square" rtlCol="0">
              <a:spAutoFit/>
            </a:bodyPr>
            <a:lstStyle/>
            <a:p>
              <a:pPr marL="335280" indent="-335280" algn="ctr">
                <a:spcAft>
                  <a:spcPts val="2400"/>
                </a:spcAft>
              </a:pPr>
              <a:r>
                <a:rPr lang="en-US" b="1" dirty="0">
                  <a:cs typeface="Calibri"/>
                </a:rPr>
                <a:t>Data on Roast Beef from Interviews / Questionnaires</a:t>
              </a:r>
              <a:endParaRPr lang="en-US" sz="1800" b="1" dirty="0">
                <a:cs typeface="Calibri"/>
              </a:endParaRPr>
            </a:p>
          </p:txBody>
        </p:sp>
        <p:sp>
          <p:nvSpPr>
            <p:cNvPr id="7" name="TextBox 6">
              <a:extLst>
                <a:ext uri="{FF2B5EF4-FFF2-40B4-BE49-F238E27FC236}">
                  <a16:creationId xmlns:a16="http://schemas.microsoft.com/office/drawing/2014/main" id="{8E0BCA83-2C72-7B5A-0717-B9D1803FF8E6}"/>
                </a:ext>
              </a:extLst>
            </p:cNvPr>
            <p:cNvSpPr txBox="1"/>
            <p:nvPr/>
          </p:nvSpPr>
          <p:spPr>
            <a:xfrm>
              <a:off x="2196667" y="5376517"/>
              <a:ext cx="6386086" cy="584775"/>
            </a:xfrm>
            <a:prstGeom prst="rect">
              <a:avLst/>
            </a:prstGeom>
            <a:noFill/>
          </p:spPr>
          <p:txBody>
            <a:bodyPr wrap="square" rtlCol="0">
              <a:spAutoFit/>
            </a:bodyPr>
            <a:lstStyle/>
            <a:p>
              <a:r>
                <a:rPr lang="en-US" sz="1600" dirty="0"/>
                <a:t>*D</a:t>
              </a:r>
              <a:r>
                <a:rPr lang="en-US" sz="1600" u="none" strike="noStrike" cap="none" spc="0" dirty="0">
                  <a:effectLst/>
                </a:rPr>
                <a:t>ata from R U Sick NOT included</a:t>
              </a:r>
              <a:r>
                <a:rPr lang="en-US" sz="1600" dirty="0"/>
                <a:t>,</a:t>
              </a:r>
              <a:r>
                <a:rPr lang="en-US" sz="1600" u="none" strike="noStrike" cap="none" spc="0" dirty="0">
                  <a:effectLst/>
                </a:rPr>
                <a:t> but as noted</a:t>
              </a:r>
              <a:r>
                <a:rPr lang="en-US" sz="1600" dirty="0"/>
                <a:t>,</a:t>
              </a:r>
              <a:r>
                <a:rPr lang="en-US" sz="1600" u="none" strike="noStrike" cap="none" spc="0" dirty="0">
                  <a:effectLst/>
                </a:rPr>
                <a:t> </a:t>
              </a:r>
              <a:r>
                <a:rPr lang="en-US" sz="1600" dirty="0"/>
                <a:t>2</a:t>
              </a:r>
              <a:r>
                <a:rPr lang="en-US" sz="1600" u="none" strike="noStrike" cap="none" spc="0" dirty="0">
                  <a:effectLst/>
                </a:rPr>
                <a:t> of the </a:t>
              </a:r>
              <a:r>
                <a:rPr lang="en-US" sz="1600" dirty="0"/>
                <a:t>3</a:t>
              </a:r>
              <a:r>
                <a:rPr lang="en-US" sz="1600" u="none" strike="noStrike" cap="none" spc="0" dirty="0">
                  <a:effectLst/>
                </a:rPr>
                <a:t> </a:t>
              </a:r>
              <a:r>
                <a:rPr lang="en-US" sz="1600" dirty="0"/>
                <a:t>sick people</a:t>
              </a:r>
              <a:r>
                <a:rPr lang="en-US" sz="1600" u="none" strike="noStrike" cap="none" spc="0" dirty="0">
                  <a:effectLst/>
                </a:rPr>
                <a:t> ate roast beef sandwiches</a:t>
              </a:r>
              <a:r>
                <a:rPr lang="en-US" sz="1600" dirty="0"/>
                <a:t>.</a:t>
              </a:r>
              <a:r>
                <a:rPr lang="en-US" sz="1600" u="none" strike="noStrike" cap="none" spc="0" dirty="0">
                  <a:effectLst/>
                </a:rPr>
                <a:t> </a:t>
              </a:r>
              <a:endParaRPr lang="en-US" sz="1600" dirty="0"/>
            </a:p>
          </p:txBody>
        </p:sp>
      </p:grpSp>
    </p:spTree>
    <p:extLst>
      <p:ext uri="{BB962C8B-B14F-4D97-AF65-F5344CB8AC3E}">
        <p14:creationId xmlns:p14="http://schemas.microsoft.com/office/powerpoint/2010/main" val="64044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35A1-ECF0-38A2-5F4A-53BDE52646EC}"/>
              </a:ext>
            </a:extLst>
          </p:cNvPr>
          <p:cNvSpPr>
            <a:spLocks noGrp="1"/>
          </p:cNvSpPr>
          <p:nvPr>
            <p:ph type="title"/>
          </p:nvPr>
        </p:nvSpPr>
        <p:spPr>
          <a:xfrm>
            <a:off x="1313329" y="682041"/>
            <a:ext cx="10416216" cy="691728"/>
          </a:xfrm>
        </p:spPr>
        <p:txBody>
          <a:bodyPr/>
          <a:lstStyle/>
          <a:p>
            <a:r>
              <a:rPr lang="en-US" sz="4300" dirty="0"/>
              <a:t>Module 2: Inspection and Sample Collection</a:t>
            </a:r>
          </a:p>
        </p:txBody>
      </p:sp>
      <p:sp>
        <p:nvSpPr>
          <p:cNvPr id="3" name="Content Placeholder 2">
            <a:extLst>
              <a:ext uri="{FF2B5EF4-FFF2-40B4-BE49-F238E27FC236}">
                <a16:creationId xmlns:a16="http://schemas.microsoft.com/office/drawing/2014/main" id="{5F2F742A-D017-70EC-4542-C458243CCD90}"/>
              </a:ext>
            </a:extLst>
          </p:cNvPr>
          <p:cNvSpPr>
            <a:spLocks noGrp="1"/>
          </p:cNvSpPr>
          <p:nvPr>
            <p:ph idx="1"/>
          </p:nvPr>
        </p:nvSpPr>
        <p:spPr>
          <a:xfrm>
            <a:off x="1313328" y="1870532"/>
            <a:ext cx="10040472" cy="3447098"/>
          </a:xfrm>
        </p:spPr>
        <p:txBody>
          <a:bodyPr/>
          <a:lstStyle/>
          <a:p>
            <a:pPr marL="335280" indent="-335280">
              <a:spcAft>
                <a:spcPts val="2400"/>
              </a:spcAft>
            </a:pPr>
            <a:r>
              <a:rPr lang="en-US" sz="2400" dirty="0">
                <a:cs typeface="Calibri"/>
              </a:rPr>
              <a:t>Local epidemiologist communicates the results of the data analysis and other related findings from new cases interviews </a:t>
            </a:r>
          </a:p>
          <a:p>
            <a:pPr marL="335280" indent="-335280"/>
            <a:r>
              <a:rPr lang="en-US" sz="2400" dirty="0">
                <a:cs typeface="Calibri"/>
              </a:rPr>
              <a:t>Local environmental health specialist: </a:t>
            </a:r>
          </a:p>
          <a:p>
            <a:pPr marL="792480" lvl="1" indent="-335280">
              <a:spcAft>
                <a:spcPts val="0"/>
              </a:spcAft>
            </a:pPr>
            <a:r>
              <a:rPr lang="en-US" sz="2400" dirty="0">
                <a:cs typeface="Calibri"/>
              </a:rPr>
              <a:t>Phones the lab to prioritize testing roast beef samples </a:t>
            </a:r>
          </a:p>
          <a:p>
            <a:pPr marL="792480" lvl="1" indent="-335280">
              <a:spcAft>
                <a:spcPts val="0"/>
              </a:spcAft>
            </a:pPr>
            <a:r>
              <a:rPr lang="en-US" sz="2400" dirty="0">
                <a:cs typeface="Calibri"/>
              </a:rPr>
              <a:t>Obtains more information on roast beef/ingredients</a:t>
            </a:r>
          </a:p>
          <a:p>
            <a:pPr marL="792480" lvl="1" indent="-335280">
              <a:spcAft>
                <a:spcPts val="2400"/>
              </a:spcAft>
            </a:pPr>
            <a:r>
              <a:rPr lang="en-US" sz="2400" dirty="0">
                <a:cs typeface="Calibri"/>
              </a:rPr>
              <a:t>Re-visits grocery store to discuss control measure/ follow-up</a:t>
            </a:r>
          </a:p>
          <a:p>
            <a:pPr marL="335280" indent="-335280">
              <a:spcAft>
                <a:spcPts val="2400"/>
              </a:spcAft>
            </a:pPr>
            <a:endParaRPr lang="en-US" sz="2400" dirty="0">
              <a:cs typeface="Calibri"/>
            </a:endParaRPr>
          </a:p>
        </p:txBody>
      </p:sp>
    </p:spTree>
    <p:extLst>
      <p:ext uri="{BB962C8B-B14F-4D97-AF65-F5344CB8AC3E}">
        <p14:creationId xmlns:p14="http://schemas.microsoft.com/office/powerpoint/2010/main" val="2438512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DBFB-5650-F43F-8753-BB7AF63708AD}"/>
              </a:ext>
            </a:extLst>
          </p:cNvPr>
          <p:cNvSpPr>
            <a:spLocks noGrp="1"/>
          </p:cNvSpPr>
          <p:nvPr>
            <p:ph type="title"/>
          </p:nvPr>
        </p:nvSpPr>
        <p:spPr/>
        <p:txBody>
          <a:bodyPr/>
          <a:lstStyle/>
          <a:p>
            <a:r>
              <a:rPr lang="en-US" dirty="0"/>
              <a:t>Summary of Timeline</a:t>
            </a:r>
          </a:p>
        </p:txBody>
      </p:sp>
      <p:graphicFrame>
        <p:nvGraphicFramePr>
          <p:cNvPr id="4" name="Diagram 3">
            <a:extLst>
              <a:ext uri="{FF2B5EF4-FFF2-40B4-BE49-F238E27FC236}">
                <a16:creationId xmlns:a16="http://schemas.microsoft.com/office/drawing/2014/main" id="{5094E37F-7625-2B5B-379C-213B2968F071}"/>
              </a:ext>
            </a:extLst>
          </p:cNvPr>
          <p:cNvGraphicFramePr/>
          <p:nvPr>
            <p:extLst>
              <p:ext uri="{D42A27DB-BD31-4B8C-83A1-F6EECF244321}">
                <p14:modId xmlns:p14="http://schemas.microsoft.com/office/powerpoint/2010/main" val="1992389097"/>
              </p:ext>
            </p:extLst>
          </p:nvPr>
        </p:nvGraphicFramePr>
        <p:xfrm>
          <a:off x="1054128" y="1681655"/>
          <a:ext cx="8468244" cy="458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642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7804-E5E0-EA46-14BA-E1B3A857784B}"/>
              </a:ext>
            </a:extLst>
          </p:cNvPr>
          <p:cNvSpPr>
            <a:spLocks noGrp="1"/>
          </p:cNvSpPr>
          <p:nvPr>
            <p:ph type="title"/>
          </p:nvPr>
        </p:nvSpPr>
        <p:spPr/>
        <p:txBody>
          <a:bodyPr/>
          <a:lstStyle/>
          <a:p>
            <a:r>
              <a:rPr lang="en-US" dirty="0"/>
              <a:t>Table Activity Session</a:t>
            </a:r>
          </a:p>
        </p:txBody>
      </p:sp>
      <p:sp>
        <p:nvSpPr>
          <p:cNvPr id="3" name="Content Placeholder 2">
            <a:extLst>
              <a:ext uri="{FF2B5EF4-FFF2-40B4-BE49-F238E27FC236}">
                <a16:creationId xmlns:a16="http://schemas.microsoft.com/office/drawing/2014/main" id="{704C83DA-A471-FF3E-8D24-DE1CBE2B2B19}"/>
              </a:ext>
            </a:extLst>
          </p:cNvPr>
          <p:cNvSpPr>
            <a:spLocks noGrp="1"/>
          </p:cNvSpPr>
          <p:nvPr>
            <p:ph idx="1"/>
          </p:nvPr>
        </p:nvSpPr>
        <p:spPr>
          <a:xfrm>
            <a:off x="1313328" y="1870532"/>
            <a:ext cx="10040472" cy="2708434"/>
          </a:xfrm>
        </p:spPr>
        <p:txBody>
          <a:bodyPr/>
          <a:lstStyle/>
          <a:p>
            <a:pPr>
              <a:spcAft>
                <a:spcPts val="2400"/>
              </a:spcAft>
            </a:pPr>
            <a:r>
              <a:rPr lang="en-US" dirty="0"/>
              <a:t>Consider the developments while answering assigned questions.</a:t>
            </a:r>
          </a:p>
          <a:p>
            <a:pPr>
              <a:spcAft>
                <a:spcPts val="2400"/>
              </a:spcAft>
            </a:pPr>
            <a:r>
              <a:rPr lang="en-US" dirty="0"/>
              <a:t>Identify any additional requirements, critical issues, decisions, and questions you think should be addressed at this time.</a:t>
            </a:r>
          </a:p>
          <a:p>
            <a:r>
              <a:rPr lang="en-US" dirty="0"/>
              <a:t>Record any unanswered assigned questions or participant questions.</a:t>
            </a:r>
          </a:p>
          <a:p>
            <a:endParaRPr lang="en-US" dirty="0"/>
          </a:p>
        </p:txBody>
      </p:sp>
    </p:spTree>
    <p:extLst>
      <p:ext uri="{BB962C8B-B14F-4D97-AF65-F5344CB8AC3E}">
        <p14:creationId xmlns:p14="http://schemas.microsoft.com/office/powerpoint/2010/main" val="395447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0694-F1EC-6E3D-98B4-D4C44141C0B1}"/>
              </a:ext>
            </a:extLst>
          </p:cNvPr>
          <p:cNvSpPr>
            <a:spLocks noGrp="1" noRot="1" noMove="1" noResize="1" noEditPoints="1" noAdjustHandles="1" noChangeArrowheads="1" noChangeShapeType="1"/>
          </p:cNvSpPr>
          <p:nvPr>
            <p:ph type="ctrTitle"/>
          </p:nvPr>
        </p:nvSpPr>
        <p:spPr>
          <a:xfrm>
            <a:off x="1524000" y="1721453"/>
            <a:ext cx="9144000" cy="1578795"/>
          </a:xfrm>
          <a:effectLst>
            <a:outerShdw blurRad="50800" dist="38100" dir="2700000" algn="tl" rotWithShape="0">
              <a:prstClr val="black">
                <a:alpha val="40000"/>
              </a:prstClr>
            </a:outerShdw>
          </a:effectLst>
        </p:spPr>
        <p:txBody>
          <a:bodyPr>
            <a:noAutofit/>
          </a:bodyPr>
          <a:lstStyle/>
          <a:p>
            <a:pPr>
              <a:spcAft>
                <a:spcPts val="2400"/>
              </a:spcAft>
            </a:pPr>
            <a:r>
              <a:rPr lang="en-US" b="1" dirty="0">
                <a:solidFill>
                  <a:schemeClr val="bg1"/>
                </a:solidFill>
                <a:effectLst>
                  <a:outerShdw blurRad="50800" dist="38100" dir="2700000" algn="tl" rotWithShape="0">
                    <a:prstClr val="black">
                      <a:alpha val="40000"/>
                    </a:prstClr>
                  </a:outerShdw>
                </a:effectLst>
              </a:rPr>
              <a:t>Lunch – 20 Minute Break</a:t>
            </a:r>
            <a:br>
              <a:rPr lang="en-US" b="1" dirty="0">
                <a:solidFill>
                  <a:schemeClr val="bg1"/>
                </a:solidFill>
                <a:effectLst>
                  <a:outerShdw blurRad="50800" dist="38100" dir="2700000" algn="tl" rotWithShape="0">
                    <a:prstClr val="black">
                      <a:alpha val="40000"/>
                    </a:prstClr>
                  </a:outerShdw>
                </a:effectLst>
              </a:rPr>
            </a:br>
            <a:br>
              <a:rPr lang="en-US" sz="2400" b="1" dirty="0">
                <a:solidFill>
                  <a:schemeClr val="bg1"/>
                </a:solidFill>
                <a:effectLst>
                  <a:outerShdw blurRad="50800" dist="38100" dir="2700000" algn="tl" rotWithShape="0">
                    <a:prstClr val="black">
                      <a:alpha val="40000"/>
                    </a:prstClr>
                  </a:outerShdw>
                </a:effectLst>
              </a:rPr>
            </a:br>
            <a:r>
              <a:rPr lang="en-US" b="1" dirty="0">
                <a:solidFill>
                  <a:schemeClr val="bg1"/>
                </a:solidFill>
                <a:effectLst>
                  <a:outerShdw blurRad="50800" dist="38100" dir="2700000" algn="tl" rotWithShape="0">
                    <a:prstClr val="black">
                      <a:alpha val="40000"/>
                    </a:prstClr>
                  </a:outerShdw>
                </a:effectLst>
              </a:rPr>
              <a:t>40 Minute Table Discussion</a:t>
            </a:r>
          </a:p>
        </p:txBody>
      </p:sp>
    </p:spTree>
    <p:extLst>
      <p:ext uri="{BB962C8B-B14F-4D97-AF65-F5344CB8AC3E}">
        <p14:creationId xmlns:p14="http://schemas.microsoft.com/office/powerpoint/2010/main" val="309986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E5BE-65B4-96B0-DDFC-4846CDEBCFEB}"/>
              </a:ext>
            </a:extLst>
          </p:cNvPr>
          <p:cNvSpPr>
            <a:spLocks noGrp="1"/>
          </p:cNvSpPr>
          <p:nvPr>
            <p:ph type="title"/>
          </p:nvPr>
        </p:nvSpPr>
        <p:spPr/>
        <p:txBody>
          <a:bodyPr/>
          <a:lstStyle/>
          <a:p>
            <a:r>
              <a:rPr lang="en-US" sz="4400" dirty="0"/>
              <a:t>Introductions</a:t>
            </a:r>
            <a:endParaRPr lang="en-US" dirty="0"/>
          </a:p>
        </p:txBody>
      </p:sp>
      <p:sp>
        <p:nvSpPr>
          <p:cNvPr id="3" name="Content Placeholder 2">
            <a:extLst>
              <a:ext uri="{FF2B5EF4-FFF2-40B4-BE49-F238E27FC236}">
                <a16:creationId xmlns:a16="http://schemas.microsoft.com/office/drawing/2014/main" id="{16EB214D-FE8B-C25E-002D-C849616196CF}"/>
              </a:ext>
            </a:extLst>
          </p:cNvPr>
          <p:cNvSpPr>
            <a:spLocks noGrp="1"/>
          </p:cNvSpPr>
          <p:nvPr>
            <p:ph idx="1"/>
          </p:nvPr>
        </p:nvSpPr>
        <p:spPr>
          <a:xfrm>
            <a:off x="1313328" y="1870532"/>
            <a:ext cx="10040472" cy="1815882"/>
          </a:xfrm>
        </p:spPr>
        <p:txBody>
          <a:bodyPr/>
          <a:lstStyle/>
          <a:p>
            <a:pPr>
              <a:spcAft>
                <a:spcPts val="2400"/>
              </a:spcAft>
            </a:pPr>
            <a:r>
              <a:rPr lang="en-US" dirty="0"/>
              <a:t>Facilitator</a:t>
            </a:r>
          </a:p>
          <a:p>
            <a:pPr>
              <a:spcAft>
                <a:spcPts val="2400"/>
              </a:spcAft>
            </a:pPr>
            <a:r>
              <a:rPr lang="en-US" dirty="0"/>
              <a:t>Evaluators (at each table) </a:t>
            </a:r>
          </a:p>
          <a:p>
            <a:r>
              <a:rPr lang="en-US" dirty="0"/>
              <a:t>Icebreaker (Name, organization)</a:t>
            </a:r>
          </a:p>
        </p:txBody>
      </p:sp>
    </p:spTree>
    <p:extLst>
      <p:ext uri="{BB962C8B-B14F-4D97-AF65-F5344CB8AC3E}">
        <p14:creationId xmlns:p14="http://schemas.microsoft.com/office/powerpoint/2010/main" val="163575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A61-258B-693E-0F76-B90304ED2C8E}"/>
              </a:ext>
            </a:extLst>
          </p:cNvPr>
          <p:cNvSpPr>
            <a:spLocks noGrp="1"/>
          </p:cNvSpPr>
          <p:nvPr>
            <p:ph type="title"/>
          </p:nvPr>
        </p:nvSpPr>
        <p:spPr/>
        <p:txBody>
          <a:bodyPr/>
          <a:lstStyle/>
          <a:p>
            <a:r>
              <a:rPr lang="en-US" dirty="0"/>
              <a:t>Breakout Session</a:t>
            </a:r>
          </a:p>
        </p:txBody>
      </p:sp>
      <p:sp>
        <p:nvSpPr>
          <p:cNvPr id="3" name="Content Placeholder 2">
            <a:extLst>
              <a:ext uri="{FF2B5EF4-FFF2-40B4-BE49-F238E27FC236}">
                <a16:creationId xmlns:a16="http://schemas.microsoft.com/office/drawing/2014/main" id="{978AE57B-68BF-4EA0-F91C-ABF1F9910ECE}"/>
              </a:ext>
            </a:extLst>
          </p:cNvPr>
          <p:cNvSpPr>
            <a:spLocks noGrp="1"/>
          </p:cNvSpPr>
          <p:nvPr>
            <p:ph idx="1"/>
          </p:nvPr>
        </p:nvSpPr>
        <p:spPr>
          <a:xfrm>
            <a:off x="1313328" y="1870532"/>
            <a:ext cx="10040472" cy="461665"/>
          </a:xfrm>
        </p:spPr>
        <p:txBody>
          <a:bodyPr/>
          <a:lstStyle/>
          <a:p>
            <a:r>
              <a:rPr lang="en-US" b="1" dirty="0"/>
              <a:t>60 minutes for all groups to report out</a:t>
            </a:r>
          </a:p>
        </p:txBody>
      </p:sp>
    </p:spTree>
    <p:extLst>
      <p:ext uri="{BB962C8B-B14F-4D97-AF65-F5344CB8AC3E}">
        <p14:creationId xmlns:p14="http://schemas.microsoft.com/office/powerpoint/2010/main" val="262417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25ED-FB70-FE91-FAD6-BE83AC59902A}"/>
              </a:ext>
            </a:extLst>
          </p:cNvPr>
          <p:cNvSpPr>
            <a:spLocks noGrp="1"/>
          </p:cNvSpPr>
          <p:nvPr>
            <p:ph type="title"/>
          </p:nvPr>
        </p:nvSpPr>
        <p:spPr/>
        <p:txBody>
          <a:bodyPr/>
          <a:lstStyle/>
          <a:p>
            <a:r>
              <a:rPr lang="en-US" dirty="0"/>
              <a:t>Module 3: Conclusions</a:t>
            </a:r>
          </a:p>
        </p:txBody>
      </p:sp>
      <p:sp>
        <p:nvSpPr>
          <p:cNvPr id="3" name="Content Placeholder 2">
            <a:extLst>
              <a:ext uri="{FF2B5EF4-FFF2-40B4-BE49-F238E27FC236}">
                <a16:creationId xmlns:a16="http://schemas.microsoft.com/office/drawing/2014/main" id="{C828194C-4F5A-0558-E11D-D995465EDBDF}"/>
              </a:ext>
            </a:extLst>
          </p:cNvPr>
          <p:cNvSpPr>
            <a:spLocks noGrp="1"/>
          </p:cNvSpPr>
          <p:nvPr>
            <p:ph idx="1"/>
          </p:nvPr>
        </p:nvSpPr>
        <p:spPr>
          <a:xfrm>
            <a:off x="1313328" y="1870532"/>
            <a:ext cx="10040472" cy="2339102"/>
          </a:xfrm>
        </p:spPr>
        <p:txBody>
          <a:bodyPr/>
          <a:lstStyle/>
          <a:p>
            <a:pPr>
              <a:spcAft>
                <a:spcPts val="2400"/>
              </a:spcAft>
            </a:pPr>
            <a:r>
              <a:rPr lang="en-US" dirty="0"/>
              <a:t>Presentation of Scenario – 10 min</a:t>
            </a:r>
          </a:p>
          <a:p>
            <a:pPr>
              <a:spcAft>
                <a:spcPts val="2400"/>
              </a:spcAft>
            </a:pPr>
            <a:r>
              <a:rPr lang="en-US" dirty="0"/>
              <a:t>Work Session (in NEW breakout groups): Answering Questions – 30 min  </a:t>
            </a:r>
          </a:p>
          <a:p>
            <a:r>
              <a:rPr lang="en-US" dirty="0"/>
              <a:t>Module Debrief (whole group) – 30 min</a:t>
            </a:r>
          </a:p>
          <a:p>
            <a:endParaRPr lang="en-US" dirty="0"/>
          </a:p>
        </p:txBody>
      </p:sp>
    </p:spTree>
    <p:extLst>
      <p:ext uri="{BB962C8B-B14F-4D97-AF65-F5344CB8AC3E}">
        <p14:creationId xmlns:p14="http://schemas.microsoft.com/office/powerpoint/2010/main" val="1090525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47B0-D584-2940-D87A-4B90362B0738}"/>
              </a:ext>
            </a:extLst>
          </p:cNvPr>
          <p:cNvSpPr>
            <a:spLocks noGrp="1"/>
          </p:cNvSpPr>
          <p:nvPr>
            <p:ph type="title"/>
          </p:nvPr>
        </p:nvSpPr>
        <p:spPr/>
        <p:txBody>
          <a:bodyPr/>
          <a:lstStyle/>
          <a:p>
            <a:r>
              <a:rPr lang="en-US" dirty="0"/>
              <a:t>Module 3: Conclusions</a:t>
            </a:r>
          </a:p>
        </p:txBody>
      </p:sp>
      <p:grpSp>
        <p:nvGrpSpPr>
          <p:cNvPr id="17" name="Group 16">
            <a:extLst>
              <a:ext uri="{FF2B5EF4-FFF2-40B4-BE49-F238E27FC236}">
                <a16:creationId xmlns:a16="http://schemas.microsoft.com/office/drawing/2014/main" id="{C9663130-0C4A-CA44-6F4E-744499221AAE}"/>
              </a:ext>
            </a:extLst>
          </p:cNvPr>
          <p:cNvGrpSpPr/>
          <p:nvPr/>
        </p:nvGrpSpPr>
        <p:grpSpPr>
          <a:xfrm>
            <a:off x="1231874" y="1832589"/>
            <a:ext cx="10431274" cy="1321669"/>
            <a:chOff x="1263405" y="2143726"/>
            <a:chExt cx="10431274" cy="1321669"/>
          </a:xfrm>
          <a:solidFill>
            <a:schemeClr val="bg1">
              <a:lumMod val="85000"/>
            </a:schemeClr>
          </a:solidFill>
          <a:effectLst>
            <a:outerShdw blurRad="50800" dist="38100" dir="2700000" algn="tl" rotWithShape="0">
              <a:prstClr val="black">
                <a:alpha val="40000"/>
              </a:prstClr>
            </a:outerShdw>
          </a:effectLst>
        </p:grpSpPr>
        <p:sp>
          <p:nvSpPr>
            <p:cNvPr id="5" name="Callout: Up Arrow 4">
              <a:extLst>
                <a:ext uri="{FF2B5EF4-FFF2-40B4-BE49-F238E27FC236}">
                  <a16:creationId xmlns:a16="http://schemas.microsoft.com/office/drawing/2014/main" id="{4FBE006B-2BE6-6E9B-6EF9-FEE9638ACE9C}"/>
                </a:ext>
              </a:extLst>
            </p:cNvPr>
            <p:cNvSpPr/>
            <p:nvPr/>
          </p:nvSpPr>
          <p:spPr>
            <a:xfrm rot="10800000">
              <a:off x="1263405" y="2143726"/>
              <a:ext cx="10431274" cy="1321669"/>
            </a:xfrm>
            <a:prstGeom prst="upArrowCallout">
              <a:avLst/>
            </a:prstGeom>
            <a:grp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Callout: Up Arrow 4">
              <a:extLst>
                <a:ext uri="{FF2B5EF4-FFF2-40B4-BE49-F238E27FC236}">
                  <a16:creationId xmlns:a16="http://schemas.microsoft.com/office/drawing/2014/main" id="{807B4EF6-6B1B-8FF6-AFAA-D9EDC86ECB0F}"/>
                </a:ext>
              </a:extLst>
            </p:cNvPr>
            <p:cNvSpPr txBox="1"/>
            <p:nvPr/>
          </p:nvSpPr>
          <p:spPr>
            <a:xfrm>
              <a:off x="1263405" y="2308809"/>
              <a:ext cx="10431274" cy="547344"/>
            </a:xfrm>
            <a:prstGeom prst="rect">
              <a:avLst/>
            </a:prstGeom>
            <a:grpFill/>
            <a:ln w="38100"/>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algn="ctr" defTabSz="1555750">
                <a:lnSpc>
                  <a:spcPct val="90000"/>
                </a:lnSpc>
              </a:pPr>
              <a:r>
                <a:rPr lang="en-US" sz="2000" b="1" kern="1200" dirty="0">
                  <a:solidFill>
                    <a:schemeClr val="tx1"/>
                  </a:solidFill>
                </a:rPr>
                <a:t>Stool sample lab results received</a:t>
              </a:r>
              <a:r>
                <a:rPr lang="en-US" sz="2000" kern="1200" dirty="0">
                  <a:solidFill>
                    <a:schemeClr val="tx1"/>
                  </a:solidFill>
                </a:rPr>
                <a:t>:  </a:t>
              </a:r>
              <a:r>
                <a:rPr lang="en-US" sz="2000" dirty="0">
                  <a:solidFill>
                    <a:schemeClr val="tx1"/>
                  </a:solidFill>
                </a:rPr>
                <a:t>Enterotoxin detected in stool specimens from the first reported cases, toxin produced by </a:t>
              </a:r>
              <a:r>
                <a:rPr lang="en-US" sz="2000" i="1" dirty="0">
                  <a:solidFill>
                    <a:schemeClr val="tx1"/>
                  </a:solidFill>
                </a:rPr>
                <a:t>C. perfringens</a:t>
              </a:r>
              <a:endParaRPr lang="en-US" sz="2000" kern="1200" dirty="0">
                <a:solidFill>
                  <a:schemeClr val="tx1"/>
                </a:solidFill>
              </a:endParaRPr>
            </a:p>
          </p:txBody>
        </p:sp>
      </p:grpSp>
      <p:sp>
        <p:nvSpPr>
          <p:cNvPr id="25" name="Callout: Up Arrow 24">
            <a:extLst>
              <a:ext uri="{FF2B5EF4-FFF2-40B4-BE49-F238E27FC236}">
                <a16:creationId xmlns:a16="http://schemas.microsoft.com/office/drawing/2014/main" id="{4D9ACA9D-E401-521C-B27B-195DA0874B49}"/>
              </a:ext>
            </a:extLst>
          </p:cNvPr>
          <p:cNvSpPr/>
          <p:nvPr/>
        </p:nvSpPr>
        <p:spPr>
          <a:xfrm rot="10800000">
            <a:off x="1231874" y="3248848"/>
            <a:ext cx="10431274" cy="1321669"/>
          </a:xfrm>
          <a:prstGeom prst="upArrowCallout">
            <a:avLst/>
          </a:prstGeom>
          <a:solidFill>
            <a:schemeClr val="bg1">
              <a:lumMod val="85000"/>
            </a:schemeClr>
          </a:solidFill>
          <a:ln w="38100">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Callout: Up Arrow 4">
            <a:extLst>
              <a:ext uri="{FF2B5EF4-FFF2-40B4-BE49-F238E27FC236}">
                <a16:creationId xmlns:a16="http://schemas.microsoft.com/office/drawing/2014/main" id="{23132236-C122-0785-B485-504502AEF8C8}"/>
              </a:ext>
            </a:extLst>
          </p:cNvPr>
          <p:cNvSpPr txBox="1"/>
          <p:nvPr/>
        </p:nvSpPr>
        <p:spPr>
          <a:xfrm>
            <a:off x="1231874" y="3392912"/>
            <a:ext cx="10431274" cy="54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algn="ctr" defTabSz="1555750">
              <a:lnSpc>
                <a:spcPct val="90000"/>
              </a:lnSpc>
            </a:pPr>
            <a:r>
              <a:rPr lang="en-US" sz="2000" b="1" kern="1200" dirty="0">
                <a:solidFill>
                  <a:schemeClr val="tx1"/>
                </a:solidFill>
              </a:rPr>
              <a:t>By Friday, June 15, food lab results received</a:t>
            </a:r>
            <a:r>
              <a:rPr lang="en-US" sz="2000" kern="1200" dirty="0">
                <a:solidFill>
                  <a:schemeClr val="tx1"/>
                </a:solidFill>
              </a:rPr>
              <a:t>: </a:t>
            </a:r>
            <a:r>
              <a:rPr lang="en-US" sz="2000" dirty="0">
                <a:solidFill>
                  <a:schemeClr val="tx1"/>
                </a:solidFill>
              </a:rPr>
              <a:t>Roast beef samples from the </a:t>
            </a:r>
            <a:r>
              <a:rPr lang="en-US" sz="2000" dirty="0">
                <a:solidFill>
                  <a:schemeClr val="tx1"/>
                </a:solidFill>
                <a:latin typeface="Calibri Light" panose="020F0302020204030204"/>
              </a:rPr>
              <a:t>party host’s</a:t>
            </a:r>
            <a:r>
              <a:rPr lang="en-US" sz="2000" dirty="0">
                <a:solidFill>
                  <a:schemeClr val="tx1"/>
                </a:solidFill>
              </a:rPr>
              <a:t> home and grocery store inspection were confirmed positive for </a:t>
            </a:r>
            <a:r>
              <a:rPr lang="en-US" sz="2000" i="1" dirty="0">
                <a:solidFill>
                  <a:schemeClr val="tx1"/>
                </a:solidFill>
              </a:rPr>
              <a:t>C. perfringens </a:t>
            </a:r>
            <a:r>
              <a:rPr lang="en-US" sz="2000" dirty="0">
                <a:solidFill>
                  <a:schemeClr val="tx1"/>
                </a:solidFill>
              </a:rPr>
              <a:t>by culture</a:t>
            </a:r>
            <a:r>
              <a:rPr lang="en-US" sz="2000" i="1" dirty="0">
                <a:solidFill>
                  <a:schemeClr val="tx1"/>
                </a:solidFill>
              </a:rPr>
              <a:t>. </a:t>
            </a:r>
            <a:endParaRPr lang="en-US" sz="2000" dirty="0">
              <a:solidFill>
                <a:schemeClr val="tx1"/>
              </a:solidFill>
            </a:endParaRPr>
          </a:p>
        </p:txBody>
      </p:sp>
      <p:grpSp>
        <p:nvGrpSpPr>
          <p:cNvPr id="27" name="Group 26">
            <a:extLst>
              <a:ext uri="{FF2B5EF4-FFF2-40B4-BE49-F238E27FC236}">
                <a16:creationId xmlns:a16="http://schemas.microsoft.com/office/drawing/2014/main" id="{B731822B-86EC-A8C3-261E-C95E735831EE}"/>
              </a:ext>
            </a:extLst>
          </p:cNvPr>
          <p:cNvGrpSpPr/>
          <p:nvPr/>
        </p:nvGrpSpPr>
        <p:grpSpPr>
          <a:xfrm>
            <a:off x="1231874" y="4665108"/>
            <a:ext cx="10431274" cy="1321669"/>
            <a:chOff x="1263405" y="2143726"/>
            <a:chExt cx="10431274" cy="1321669"/>
          </a:xfrm>
        </p:grpSpPr>
        <p:sp>
          <p:nvSpPr>
            <p:cNvPr id="28" name="Callout: Up Arrow 27">
              <a:extLst>
                <a:ext uri="{FF2B5EF4-FFF2-40B4-BE49-F238E27FC236}">
                  <a16:creationId xmlns:a16="http://schemas.microsoft.com/office/drawing/2014/main" id="{2D7A1509-CED1-FE60-58CB-00BA0678344A}"/>
                </a:ext>
              </a:extLst>
            </p:cNvPr>
            <p:cNvSpPr/>
            <p:nvPr/>
          </p:nvSpPr>
          <p:spPr>
            <a:xfrm rot="10800000">
              <a:off x="1263405" y="2143726"/>
              <a:ext cx="10431274" cy="1321669"/>
            </a:xfrm>
            <a:prstGeom prst="upArrowCallout">
              <a:avLst/>
            </a:prstGeom>
            <a:solidFill>
              <a:schemeClr val="bg1">
                <a:lumMod val="85000"/>
              </a:schemeClr>
            </a:solid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Callout: Up Arrow 4">
              <a:extLst>
                <a:ext uri="{FF2B5EF4-FFF2-40B4-BE49-F238E27FC236}">
                  <a16:creationId xmlns:a16="http://schemas.microsoft.com/office/drawing/2014/main" id="{EF696EFD-ACC2-A660-FEDC-1514F2D4696F}"/>
                </a:ext>
              </a:extLst>
            </p:cNvPr>
            <p:cNvSpPr txBox="1"/>
            <p:nvPr/>
          </p:nvSpPr>
          <p:spPr>
            <a:xfrm>
              <a:off x="1263405" y="2308809"/>
              <a:ext cx="10431274" cy="547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algn="ctr" defTabSz="1555750">
                <a:lnSpc>
                  <a:spcPct val="90000"/>
                </a:lnSpc>
              </a:pPr>
              <a:r>
                <a:rPr lang="en-US" sz="2000" b="1" kern="1200" dirty="0">
                  <a:solidFill>
                    <a:schemeClr val="tx1"/>
                  </a:solidFill>
                </a:rPr>
                <a:t>All other food from the party host’s home was negative. </a:t>
              </a:r>
            </a:p>
          </p:txBody>
        </p:sp>
      </p:grpSp>
    </p:spTree>
    <p:extLst>
      <p:ext uri="{BB962C8B-B14F-4D97-AF65-F5344CB8AC3E}">
        <p14:creationId xmlns:p14="http://schemas.microsoft.com/office/powerpoint/2010/main" val="3170555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3049-CE20-EF88-57DD-9EECEA7A0EF2}"/>
              </a:ext>
            </a:extLst>
          </p:cNvPr>
          <p:cNvSpPr>
            <a:spLocks noGrp="1"/>
          </p:cNvSpPr>
          <p:nvPr>
            <p:ph type="title"/>
          </p:nvPr>
        </p:nvSpPr>
        <p:spPr/>
        <p:txBody>
          <a:bodyPr/>
          <a:lstStyle/>
          <a:p>
            <a:r>
              <a:rPr lang="en-US" dirty="0"/>
              <a:t>Module 3: Conclusions</a:t>
            </a:r>
          </a:p>
        </p:txBody>
      </p:sp>
      <p:sp>
        <p:nvSpPr>
          <p:cNvPr id="3" name="Content Placeholder 2">
            <a:extLst>
              <a:ext uri="{FF2B5EF4-FFF2-40B4-BE49-F238E27FC236}">
                <a16:creationId xmlns:a16="http://schemas.microsoft.com/office/drawing/2014/main" id="{06BD6D21-D8D5-4E9F-8377-C20EEE57EC14}"/>
              </a:ext>
            </a:extLst>
          </p:cNvPr>
          <p:cNvSpPr>
            <a:spLocks noGrp="1"/>
          </p:cNvSpPr>
          <p:nvPr>
            <p:ph idx="1"/>
          </p:nvPr>
        </p:nvSpPr>
        <p:spPr>
          <a:xfrm>
            <a:off x="1313328" y="1870532"/>
            <a:ext cx="10040472" cy="2923877"/>
          </a:xfrm>
        </p:spPr>
        <p:txBody>
          <a:bodyPr/>
          <a:lstStyle/>
          <a:p>
            <a:pPr>
              <a:spcAft>
                <a:spcPts val="2400"/>
              </a:spcAft>
            </a:pPr>
            <a:r>
              <a:rPr lang="en-US" dirty="0"/>
              <a:t>Inspectional findings + lab results = outbreak was due to contaminated roast beef</a:t>
            </a:r>
          </a:p>
          <a:p>
            <a:pPr>
              <a:spcAft>
                <a:spcPts val="2400"/>
              </a:spcAft>
            </a:pPr>
            <a:r>
              <a:rPr lang="en-US" dirty="0"/>
              <a:t>Beef rib roasts at the grocery store improperly cooked, cooled, and reheated for a duration that allowed the pathogen to grow </a:t>
            </a:r>
          </a:p>
          <a:p>
            <a:r>
              <a:rPr lang="en-US" dirty="0"/>
              <a:t>The grocery store also supplied the same roast beef to other parties that were associated with the “R U Sick” patients</a:t>
            </a:r>
          </a:p>
        </p:txBody>
      </p:sp>
    </p:spTree>
    <p:extLst>
      <p:ext uri="{BB962C8B-B14F-4D97-AF65-F5344CB8AC3E}">
        <p14:creationId xmlns:p14="http://schemas.microsoft.com/office/powerpoint/2010/main" val="1299141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B97DA-9392-116E-C26D-663EF49065BE}"/>
              </a:ext>
            </a:extLst>
          </p:cNvPr>
          <p:cNvSpPr>
            <a:spLocks noGrp="1"/>
          </p:cNvSpPr>
          <p:nvPr>
            <p:ph type="title"/>
          </p:nvPr>
        </p:nvSpPr>
        <p:spPr/>
        <p:txBody>
          <a:bodyPr/>
          <a:lstStyle/>
          <a:p>
            <a:r>
              <a:rPr lang="en-US" dirty="0"/>
              <a:t>Module 3: Conclusions</a:t>
            </a:r>
          </a:p>
        </p:txBody>
      </p:sp>
      <p:sp>
        <p:nvSpPr>
          <p:cNvPr id="3" name="Content Placeholder 2">
            <a:extLst>
              <a:ext uri="{FF2B5EF4-FFF2-40B4-BE49-F238E27FC236}">
                <a16:creationId xmlns:a16="http://schemas.microsoft.com/office/drawing/2014/main" id="{4D763452-7B4C-242E-29BE-6070ECFDF755}"/>
              </a:ext>
            </a:extLst>
          </p:cNvPr>
          <p:cNvSpPr>
            <a:spLocks noGrp="1"/>
          </p:cNvSpPr>
          <p:nvPr>
            <p:ph idx="1"/>
          </p:nvPr>
        </p:nvSpPr>
        <p:spPr>
          <a:xfrm>
            <a:off x="1313328" y="1870532"/>
            <a:ext cx="10040472" cy="2739211"/>
          </a:xfrm>
        </p:spPr>
        <p:txBody>
          <a:bodyPr/>
          <a:lstStyle/>
          <a:p>
            <a:pPr>
              <a:spcAft>
                <a:spcPts val="2400"/>
              </a:spcAft>
            </a:pPr>
            <a:r>
              <a:rPr lang="en-US" dirty="0"/>
              <a:t>Other factors that contributed to the outbreak: </a:t>
            </a:r>
          </a:p>
          <a:p>
            <a:pPr lvl="1">
              <a:spcAft>
                <a:spcPts val="2400"/>
              </a:spcAft>
            </a:pPr>
            <a:r>
              <a:rPr lang="en-US" sz="2200" dirty="0"/>
              <a:t>New deli manager/lack of taking routine temperatures, unlike the former deli manager </a:t>
            </a:r>
          </a:p>
          <a:p>
            <a:pPr lvl="1">
              <a:spcAft>
                <a:spcPts val="2400"/>
              </a:spcAft>
            </a:pPr>
            <a:r>
              <a:rPr lang="en-US" sz="2200" dirty="0"/>
              <a:t>High staff turnover </a:t>
            </a:r>
          </a:p>
          <a:p>
            <a:pPr lvl="1">
              <a:spcAft>
                <a:spcPts val="2400"/>
              </a:spcAft>
            </a:pPr>
            <a:r>
              <a:rPr lang="en-US" sz="2200" dirty="0"/>
              <a:t>Temperature probes not functioning properly </a:t>
            </a:r>
          </a:p>
        </p:txBody>
      </p:sp>
    </p:spTree>
    <p:extLst>
      <p:ext uri="{BB962C8B-B14F-4D97-AF65-F5344CB8AC3E}">
        <p14:creationId xmlns:p14="http://schemas.microsoft.com/office/powerpoint/2010/main" val="3681253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2246-1BB5-17C3-1726-92CEA5FA7292}"/>
              </a:ext>
            </a:extLst>
          </p:cNvPr>
          <p:cNvSpPr>
            <a:spLocks noGrp="1"/>
          </p:cNvSpPr>
          <p:nvPr>
            <p:ph type="title"/>
          </p:nvPr>
        </p:nvSpPr>
        <p:spPr/>
        <p:txBody>
          <a:bodyPr/>
          <a:lstStyle/>
          <a:p>
            <a:r>
              <a:rPr lang="en-US" dirty="0"/>
              <a:t>Module 3: Conclusions</a:t>
            </a:r>
          </a:p>
        </p:txBody>
      </p:sp>
      <p:sp>
        <p:nvSpPr>
          <p:cNvPr id="3" name="Content Placeholder 2">
            <a:extLst>
              <a:ext uri="{FF2B5EF4-FFF2-40B4-BE49-F238E27FC236}">
                <a16:creationId xmlns:a16="http://schemas.microsoft.com/office/drawing/2014/main" id="{9803235A-A669-F9A9-9BC2-E449412C5B9E}"/>
              </a:ext>
            </a:extLst>
          </p:cNvPr>
          <p:cNvSpPr>
            <a:spLocks noGrp="1"/>
          </p:cNvSpPr>
          <p:nvPr>
            <p:ph idx="1"/>
          </p:nvPr>
        </p:nvSpPr>
        <p:spPr>
          <a:xfrm>
            <a:off x="1313328" y="1870532"/>
            <a:ext cx="10040472" cy="3447098"/>
          </a:xfrm>
        </p:spPr>
        <p:txBody>
          <a:bodyPr/>
          <a:lstStyle/>
          <a:p>
            <a:pPr>
              <a:spcAft>
                <a:spcPts val="2400"/>
              </a:spcAft>
            </a:pPr>
            <a:r>
              <a:rPr lang="en-US" dirty="0"/>
              <a:t>Other considerations that likely contributed to the outbreak – Party Host (Home Consumer) </a:t>
            </a:r>
          </a:p>
          <a:p>
            <a:pPr lvl="1">
              <a:spcAft>
                <a:spcPts val="2400"/>
              </a:spcAft>
            </a:pPr>
            <a:r>
              <a:rPr lang="en-US" sz="2200" dirty="0"/>
              <a:t>No temperature control in the party host's car </a:t>
            </a:r>
          </a:p>
          <a:p>
            <a:pPr lvl="1">
              <a:spcAft>
                <a:spcPts val="2400"/>
              </a:spcAft>
            </a:pPr>
            <a:r>
              <a:rPr lang="en-US" sz="2200" dirty="0"/>
              <a:t> The party host left the roast beef/food out on the table without </a:t>
            </a:r>
            <a:br>
              <a:rPr lang="en-US" sz="2200" dirty="0"/>
            </a:br>
            <a:r>
              <a:rPr lang="en-US" sz="2200" dirty="0"/>
              <a:t>any temperature control</a:t>
            </a:r>
          </a:p>
          <a:p>
            <a:pPr lvl="1"/>
            <a:r>
              <a:rPr lang="en-US" sz="2200" dirty="0"/>
              <a:t>All factors may have contributed to C. perfringens reaching higher numbers (e.g., consumer temperature-abused product resulting in more illnesses)</a:t>
            </a:r>
          </a:p>
        </p:txBody>
      </p:sp>
    </p:spTree>
    <p:extLst>
      <p:ext uri="{BB962C8B-B14F-4D97-AF65-F5344CB8AC3E}">
        <p14:creationId xmlns:p14="http://schemas.microsoft.com/office/powerpoint/2010/main" val="4216636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F721-080D-5146-57CE-DC1A343829C4}"/>
              </a:ext>
            </a:extLst>
          </p:cNvPr>
          <p:cNvSpPr>
            <a:spLocks noGrp="1"/>
          </p:cNvSpPr>
          <p:nvPr>
            <p:ph type="title"/>
          </p:nvPr>
        </p:nvSpPr>
        <p:spPr/>
        <p:txBody>
          <a:bodyPr/>
          <a:lstStyle/>
          <a:p>
            <a:r>
              <a:rPr lang="en-US" dirty="0"/>
              <a:t>Module 3: Conclusions</a:t>
            </a:r>
          </a:p>
        </p:txBody>
      </p:sp>
      <p:sp>
        <p:nvSpPr>
          <p:cNvPr id="3" name="Content Placeholder 2">
            <a:extLst>
              <a:ext uri="{FF2B5EF4-FFF2-40B4-BE49-F238E27FC236}">
                <a16:creationId xmlns:a16="http://schemas.microsoft.com/office/drawing/2014/main" id="{8F39DAA4-E5D2-142B-4158-3DC7DD79A6A7}"/>
              </a:ext>
            </a:extLst>
          </p:cNvPr>
          <p:cNvSpPr>
            <a:spLocks noGrp="1"/>
          </p:cNvSpPr>
          <p:nvPr>
            <p:ph idx="1"/>
          </p:nvPr>
        </p:nvSpPr>
        <p:spPr>
          <a:xfrm>
            <a:off x="1313328" y="1870532"/>
            <a:ext cx="10040472" cy="4001095"/>
          </a:xfrm>
        </p:spPr>
        <p:txBody>
          <a:bodyPr/>
          <a:lstStyle/>
          <a:p>
            <a:pPr>
              <a:spcAft>
                <a:spcPts val="2400"/>
              </a:spcAft>
            </a:pPr>
            <a:r>
              <a:rPr lang="en-US" dirty="0"/>
              <a:t>Local environmental health specialist followed up with the grocery store about what went wrong and opportunities for prevention:</a:t>
            </a:r>
          </a:p>
          <a:p>
            <a:pPr lvl="1">
              <a:spcAft>
                <a:spcPts val="2400"/>
              </a:spcAft>
            </a:pPr>
            <a:r>
              <a:rPr lang="en-US" sz="2200" dirty="0"/>
              <a:t>Training </a:t>
            </a:r>
          </a:p>
          <a:p>
            <a:pPr lvl="1">
              <a:spcAft>
                <a:spcPts val="2400"/>
              </a:spcAft>
            </a:pPr>
            <a:r>
              <a:rPr lang="en-US" sz="2200" dirty="0"/>
              <a:t>Store's risk control plan includes taking and recording temperatures for cooking, cooling, and reheating, reviewing by a certified food protection manager (CFPM) daily, and sending to the health department weekly</a:t>
            </a:r>
          </a:p>
        </p:txBody>
      </p:sp>
    </p:spTree>
    <p:extLst>
      <p:ext uri="{BB962C8B-B14F-4D97-AF65-F5344CB8AC3E}">
        <p14:creationId xmlns:p14="http://schemas.microsoft.com/office/powerpoint/2010/main" val="274654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68A2-B673-A273-A7EF-1EBDCEB2D9AA}"/>
              </a:ext>
            </a:extLst>
          </p:cNvPr>
          <p:cNvSpPr>
            <a:spLocks noGrp="1"/>
          </p:cNvSpPr>
          <p:nvPr>
            <p:ph type="title"/>
          </p:nvPr>
        </p:nvSpPr>
        <p:spPr/>
        <p:txBody>
          <a:bodyPr/>
          <a:lstStyle/>
          <a:p>
            <a:r>
              <a:rPr lang="en-US" dirty="0"/>
              <a:t>Module 3: Conclusions</a:t>
            </a:r>
          </a:p>
        </p:txBody>
      </p:sp>
      <p:graphicFrame>
        <p:nvGraphicFramePr>
          <p:cNvPr id="4" name="Content Placeholder 3">
            <a:extLst>
              <a:ext uri="{FF2B5EF4-FFF2-40B4-BE49-F238E27FC236}">
                <a16:creationId xmlns:a16="http://schemas.microsoft.com/office/drawing/2014/main" id="{4CA4CF8C-BC7D-23DB-B175-B0EE54026AC7}"/>
              </a:ext>
            </a:extLst>
          </p:cNvPr>
          <p:cNvGraphicFramePr>
            <a:graphicFrameLocks noGrp="1"/>
          </p:cNvGraphicFramePr>
          <p:nvPr>
            <p:ph idx="1"/>
            <p:extLst>
              <p:ext uri="{D42A27DB-BD31-4B8C-83A1-F6EECF244321}">
                <p14:modId xmlns:p14="http://schemas.microsoft.com/office/powerpoint/2010/main" val="3181563072"/>
              </p:ext>
            </p:extLst>
          </p:nvPr>
        </p:nvGraphicFramePr>
        <p:xfrm>
          <a:off x="1312863" y="1870075"/>
          <a:ext cx="6485813" cy="474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2060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7804-E5E0-EA46-14BA-E1B3A857784B}"/>
              </a:ext>
            </a:extLst>
          </p:cNvPr>
          <p:cNvSpPr>
            <a:spLocks noGrp="1"/>
          </p:cNvSpPr>
          <p:nvPr>
            <p:ph type="title"/>
          </p:nvPr>
        </p:nvSpPr>
        <p:spPr/>
        <p:txBody>
          <a:bodyPr/>
          <a:lstStyle/>
          <a:p>
            <a:r>
              <a:rPr lang="en-US" dirty="0"/>
              <a:t>Table Activity Session</a:t>
            </a:r>
          </a:p>
        </p:txBody>
      </p:sp>
      <p:sp>
        <p:nvSpPr>
          <p:cNvPr id="3" name="Content Placeholder 2">
            <a:extLst>
              <a:ext uri="{FF2B5EF4-FFF2-40B4-BE49-F238E27FC236}">
                <a16:creationId xmlns:a16="http://schemas.microsoft.com/office/drawing/2014/main" id="{704C83DA-A471-FF3E-8D24-DE1CBE2B2B19}"/>
              </a:ext>
            </a:extLst>
          </p:cNvPr>
          <p:cNvSpPr>
            <a:spLocks noGrp="1"/>
          </p:cNvSpPr>
          <p:nvPr>
            <p:ph idx="1"/>
          </p:nvPr>
        </p:nvSpPr>
        <p:spPr>
          <a:xfrm>
            <a:off x="1313328" y="1870532"/>
            <a:ext cx="10040472" cy="3539430"/>
          </a:xfrm>
        </p:spPr>
        <p:txBody>
          <a:bodyPr/>
          <a:lstStyle/>
          <a:p>
            <a:pPr>
              <a:spcAft>
                <a:spcPts val="2400"/>
              </a:spcAft>
            </a:pPr>
            <a:r>
              <a:rPr lang="en-US" b="1" dirty="0">
                <a:solidFill>
                  <a:srgbClr val="002060"/>
                </a:solidFill>
              </a:rPr>
              <a:t>Change groups! Count off by the number of tables</a:t>
            </a:r>
            <a:r>
              <a:rPr lang="en-US" dirty="0"/>
              <a:t>.</a:t>
            </a:r>
          </a:p>
          <a:p>
            <a:pPr>
              <a:spcAft>
                <a:spcPts val="2400"/>
              </a:spcAft>
            </a:pPr>
            <a:r>
              <a:rPr lang="en-US" dirty="0"/>
              <a:t>Consider the events/timeline while answering assigned questions.</a:t>
            </a:r>
          </a:p>
          <a:p>
            <a:pPr>
              <a:spcAft>
                <a:spcPts val="2400"/>
              </a:spcAft>
            </a:pPr>
            <a:r>
              <a:rPr lang="en-US" dirty="0"/>
              <a:t>Identify any additional requirements, critical issues, decisions, and questions you think should be addressed at this time.</a:t>
            </a:r>
          </a:p>
          <a:p>
            <a:pPr>
              <a:spcAft>
                <a:spcPts val="2400"/>
              </a:spcAft>
            </a:pPr>
            <a:r>
              <a:rPr lang="en-US" dirty="0"/>
              <a:t>Record any unanswered assigned questions or participant questions.</a:t>
            </a:r>
          </a:p>
          <a:p>
            <a:endParaRPr lang="en-US" dirty="0"/>
          </a:p>
        </p:txBody>
      </p:sp>
    </p:spTree>
    <p:extLst>
      <p:ext uri="{BB962C8B-B14F-4D97-AF65-F5344CB8AC3E}">
        <p14:creationId xmlns:p14="http://schemas.microsoft.com/office/powerpoint/2010/main" val="4275546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A61-258B-693E-0F76-B90304ED2C8E}"/>
              </a:ext>
            </a:extLst>
          </p:cNvPr>
          <p:cNvSpPr>
            <a:spLocks noGrp="1"/>
          </p:cNvSpPr>
          <p:nvPr>
            <p:ph type="title"/>
          </p:nvPr>
        </p:nvSpPr>
        <p:spPr/>
        <p:txBody>
          <a:bodyPr/>
          <a:lstStyle/>
          <a:p>
            <a:r>
              <a:rPr lang="en-US" dirty="0"/>
              <a:t>Breakout Session</a:t>
            </a:r>
          </a:p>
        </p:txBody>
      </p:sp>
      <p:sp>
        <p:nvSpPr>
          <p:cNvPr id="3" name="Content Placeholder 2">
            <a:extLst>
              <a:ext uri="{FF2B5EF4-FFF2-40B4-BE49-F238E27FC236}">
                <a16:creationId xmlns:a16="http://schemas.microsoft.com/office/drawing/2014/main" id="{978AE57B-68BF-4EA0-F91C-ABF1F9910ECE}"/>
              </a:ext>
            </a:extLst>
          </p:cNvPr>
          <p:cNvSpPr>
            <a:spLocks noGrp="1"/>
          </p:cNvSpPr>
          <p:nvPr>
            <p:ph idx="1"/>
          </p:nvPr>
        </p:nvSpPr>
        <p:spPr>
          <a:xfrm>
            <a:off x="1313328" y="1870532"/>
            <a:ext cx="10040472" cy="1138773"/>
          </a:xfrm>
        </p:spPr>
        <p:txBody>
          <a:bodyPr/>
          <a:lstStyle/>
          <a:p>
            <a:pPr>
              <a:spcAft>
                <a:spcPts val="2400"/>
              </a:spcAft>
            </a:pPr>
            <a:r>
              <a:rPr lang="en-US" b="1" dirty="0"/>
              <a:t>30 minutes to discuss questions</a:t>
            </a:r>
          </a:p>
          <a:p>
            <a:r>
              <a:rPr lang="en-US" b="1" dirty="0"/>
              <a:t>3</a:t>
            </a:r>
            <a:r>
              <a:rPr lang="en-US" b="1"/>
              <a:t>0 </a:t>
            </a:r>
            <a:r>
              <a:rPr lang="en-US" b="1" dirty="0"/>
              <a:t>minutes for all groups to report out</a:t>
            </a:r>
          </a:p>
        </p:txBody>
      </p:sp>
    </p:spTree>
    <p:extLst>
      <p:ext uri="{BB962C8B-B14F-4D97-AF65-F5344CB8AC3E}">
        <p14:creationId xmlns:p14="http://schemas.microsoft.com/office/powerpoint/2010/main" val="314901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E5BE-65B4-96B0-DDFC-4846CDEBCFEB}"/>
              </a:ext>
            </a:extLst>
          </p:cNvPr>
          <p:cNvSpPr>
            <a:spLocks noGrp="1"/>
          </p:cNvSpPr>
          <p:nvPr>
            <p:ph type="title"/>
          </p:nvPr>
        </p:nvSpPr>
        <p:spPr/>
        <p:txBody>
          <a:bodyPr/>
          <a:lstStyle/>
          <a:p>
            <a:r>
              <a:rPr lang="en-US" dirty="0"/>
              <a:t>Purpose and Scope</a:t>
            </a:r>
          </a:p>
        </p:txBody>
      </p:sp>
      <p:sp>
        <p:nvSpPr>
          <p:cNvPr id="3" name="Content Placeholder 2">
            <a:extLst>
              <a:ext uri="{FF2B5EF4-FFF2-40B4-BE49-F238E27FC236}">
                <a16:creationId xmlns:a16="http://schemas.microsoft.com/office/drawing/2014/main" id="{16EB214D-FE8B-C25E-002D-C849616196CF}"/>
              </a:ext>
            </a:extLst>
          </p:cNvPr>
          <p:cNvSpPr>
            <a:spLocks noGrp="1"/>
          </p:cNvSpPr>
          <p:nvPr>
            <p:ph idx="1"/>
          </p:nvPr>
        </p:nvSpPr>
        <p:spPr>
          <a:xfrm>
            <a:off x="1313328" y="1870532"/>
            <a:ext cx="10040472" cy="3139321"/>
          </a:xfrm>
        </p:spPr>
        <p:txBody>
          <a:bodyPr/>
          <a:lstStyle/>
          <a:p>
            <a:pPr>
              <a:spcAft>
                <a:spcPts val="2400"/>
              </a:spcAft>
            </a:pPr>
            <a:r>
              <a:rPr lang="en-US" dirty="0"/>
              <a:t>At any point during production or distribution, food can be contaminated.</a:t>
            </a:r>
          </a:p>
          <a:p>
            <a:pPr lvl="1">
              <a:spcAft>
                <a:spcPts val="2400"/>
              </a:spcAft>
            </a:pPr>
            <a:r>
              <a:rPr lang="en-US" b="1" dirty="0">
                <a:solidFill>
                  <a:srgbClr val="4871B5"/>
                </a:solidFill>
              </a:rPr>
              <a:t>This scenario focuses on roles and actions that occur following a consumer illness complaint in the retail sector. </a:t>
            </a:r>
          </a:p>
          <a:p>
            <a:pPr>
              <a:spcAft>
                <a:spcPts val="2400"/>
              </a:spcAft>
            </a:pPr>
            <a:r>
              <a:rPr lang="en-US" dirty="0"/>
              <a:t>It is incumbent that relevant parties/partners understand the roles and responsibilities of all participating entities during investigations.</a:t>
            </a:r>
          </a:p>
          <a:p>
            <a:pPr lvl="1"/>
            <a:r>
              <a:rPr lang="en-US" dirty="0"/>
              <a:t>Communication is key to the efficiency and success of investigations.</a:t>
            </a:r>
          </a:p>
        </p:txBody>
      </p:sp>
    </p:spTree>
    <p:extLst>
      <p:ext uri="{BB962C8B-B14F-4D97-AF65-F5344CB8AC3E}">
        <p14:creationId xmlns:p14="http://schemas.microsoft.com/office/powerpoint/2010/main" val="1351140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927-FE87-B53E-6A72-57D70B304DF5}"/>
              </a:ext>
            </a:extLst>
          </p:cNvPr>
          <p:cNvSpPr>
            <a:spLocks noGrp="1"/>
          </p:cNvSpPr>
          <p:nvPr>
            <p:ph type="title"/>
          </p:nvPr>
        </p:nvSpPr>
        <p:spPr>
          <a:xfrm>
            <a:off x="1313329" y="675084"/>
            <a:ext cx="10040471" cy="705642"/>
          </a:xfrm>
        </p:spPr>
        <p:txBody>
          <a:bodyPr/>
          <a:lstStyle/>
          <a:p>
            <a:r>
              <a:rPr lang="en-US" dirty="0">
                <a:cs typeface="Arial" charset="0"/>
              </a:rPr>
              <a:t>Exercise Objectives</a:t>
            </a:r>
            <a:endParaRPr lang="en-US" dirty="0"/>
          </a:p>
        </p:txBody>
      </p:sp>
      <p:sp>
        <p:nvSpPr>
          <p:cNvPr id="3" name="Content Placeholder 2">
            <a:extLst>
              <a:ext uri="{FF2B5EF4-FFF2-40B4-BE49-F238E27FC236}">
                <a16:creationId xmlns:a16="http://schemas.microsoft.com/office/drawing/2014/main" id="{DD1B614C-07B9-513A-339F-9721950B40F4}"/>
              </a:ext>
            </a:extLst>
          </p:cNvPr>
          <p:cNvSpPr>
            <a:spLocks noGrp="1"/>
          </p:cNvSpPr>
          <p:nvPr>
            <p:ph idx="1"/>
          </p:nvPr>
        </p:nvSpPr>
        <p:spPr>
          <a:xfrm>
            <a:off x="1313328" y="1870532"/>
            <a:ext cx="10040472" cy="2646878"/>
          </a:xfrm>
        </p:spPr>
        <p:txBody>
          <a:bodyPr/>
          <a:lstStyle/>
          <a:p>
            <a:r>
              <a:rPr lang="en-US" dirty="0"/>
              <a:t>Recapping learning objectives:</a:t>
            </a:r>
          </a:p>
          <a:p>
            <a:pPr lvl="1"/>
            <a:r>
              <a:rPr lang="en-US" dirty="0"/>
              <a:t>Discuss the sources and routes of contamination leading to the presence of pathogens in retail foodservice establishments.</a:t>
            </a:r>
          </a:p>
          <a:p>
            <a:pPr lvl="1"/>
            <a:r>
              <a:rPr lang="en-US" dirty="0"/>
              <a:t>Assess the adequacy of control measures at retail foodservice establishments.</a:t>
            </a:r>
          </a:p>
          <a:p>
            <a:endParaRPr lang="en-US" dirty="0"/>
          </a:p>
        </p:txBody>
      </p:sp>
    </p:spTree>
    <p:extLst>
      <p:ext uri="{BB962C8B-B14F-4D97-AF65-F5344CB8AC3E}">
        <p14:creationId xmlns:p14="http://schemas.microsoft.com/office/powerpoint/2010/main" val="2971276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927-FE87-B53E-6A72-57D70B304DF5}"/>
              </a:ext>
            </a:extLst>
          </p:cNvPr>
          <p:cNvSpPr>
            <a:spLocks noGrp="1"/>
          </p:cNvSpPr>
          <p:nvPr>
            <p:ph type="title"/>
          </p:nvPr>
        </p:nvSpPr>
        <p:spPr>
          <a:xfrm>
            <a:off x="1313329" y="675084"/>
            <a:ext cx="10040471" cy="705642"/>
          </a:xfrm>
        </p:spPr>
        <p:txBody>
          <a:bodyPr/>
          <a:lstStyle/>
          <a:p>
            <a:r>
              <a:rPr lang="en-US" dirty="0">
                <a:cs typeface="Arial" charset="0"/>
              </a:rPr>
              <a:t>Exercise Objectives (continued)</a:t>
            </a:r>
            <a:endParaRPr lang="en-US" dirty="0"/>
          </a:p>
        </p:txBody>
      </p:sp>
      <p:sp>
        <p:nvSpPr>
          <p:cNvPr id="3" name="Content Placeholder 2">
            <a:extLst>
              <a:ext uri="{FF2B5EF4-FFF2-40B4-BE49-F238E27FC236}">
                <a16:creationId xmlns:a16="http://schemas.microsoft.com/office/drawing/2014/main" id="{DD1B614C-07B9-513A-339F-9721950B40F4}"/>
              </a:ext>
            </a:extLst>
          </p:cNvPr>
          <p:cNvSpPr>
            <a:spLocks noGrp="1"/>
          </p:cNvSpPr>
          <p:nvPr>
            <p:ph idx="1"/>
          </p:nvPr>
        </p:nvSpPr>
        <p:spPr>
          <a:xfrm>
            <a:off x="1313328" y="1870532"/>
            <a:ext cx="10040472" cy="2954655"/>
          </a:xfrm>
        </p:spPr>
        <p:txBody>
          <a:bodyPr/>
          <a:lstStyle/>
          <a:p>
            <a:pPr lvl="1"/>
            <a:r>
              <a:rPr lang="en-US" dirty="0"/>
              <a:t>Describe how an environmental assessment supports a foodborne illness outbreak investigation.</a:t>
            </a:r>
          </a:p>
          <a:p>
            <a:pPr lvl="1"/>
            <a:r>
              <a:rPr lang="en-US" dirty="0"/>
              <a:t>Explain the role of clinical and food laboratories, including the importance of sample collection and chain of custody.</a:t>
            </a:r>
          </a:p>
          <a:p>
            <a:pPr lvl="1"/>
            <a:r>
              <a:rPr lang="en-US" dirty="0"/>
              <a:t>Apply local, state, tribal, and federal regulations related to outbreak investigations and pathogen control in retail establishments.</a:t>
            </a:r>
          </a:p>
          <a:p>
            <a:endParaRPr lang="en-US" dirty="0"/>
          </a:p>
        </p:txBody>
      </p:sp>
    </p:spTree>
    <p:extLst>
      <p:ext uri="{BB962C8B-B14F-4D97-AF65-F5344CB8AC3E}">
        <p14:creationId xmlns:p14="http://schemas.microsoft.com/office/powerpoint/2010/main" val="2341648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927-FE87-B53E-6A72-57D70B304DF5}"/>
              </a:ext>
            </a:extLst>
          </p:cNvPr>
          <p:cNvSpPr>
            <a:spLocks noGrp="1"/>
          </p:cNvSpPr>
          <p:nvPr>
            <p:ph type="title"/>
          </p:nvPr>
        </p:nvSpPr>
        <p:spPr>
          <a:xfrm>
            <a:off x="1313329" y="675084"/>
            <a:ext cx="10040471" cy="705642"/>
          </a:xfrm>
        </p:spPr>
        <p:txBody>
          <a:bodyPr/>
          <a:lstStyle/>
          <a:p>
            <a:r>
              <a:rPr lang="en-US" dirty="0">
                <a:cs typeface="Arial" charset="0"/>
              </a:rPr>
              <a:t>Exercise Objectives (continued)</a:t>
            </a:r>
            <a:endParaRPr lang="en-US" dirty="0"/>
          </a:p>
        </p:txBody>
      </p:sp>
      <p:sp>
        <p:nvSpPr>
          <p:cNvPr id="3" name="Content Placeholder 2">
            <a:extLst>
              <a:ext uri="{FF2B5EF4-FFF2-40B4-BE49-F238E27FC236}">
                <a16:creationId xmlns:a16="http://schemas.microsoft.com/office/drawing/2014/main" id="{DD1B614C-07B9-513A-339F-9721950B40F4}"/>
              </a:ext>
            </a:extLst>
          </p:cNvPr>
          <p:cNvSpPr>
            <a:spLocks noGrp="1"/>
          </p:cNvSpPr>
          <p:nvPr>
            <p:ph idx="1"/>
          </p:nvPr>
        </p:nvSpPr>
        <p:spPr>
          <a:xfrm>
            <a:off x="1313328" y="1870532"/>
            <a:ext cx="10040472" cy="1938992"/>
          </a:xfrm>
        </p:spPr>
        <p:txBody>
          <a:bodyPr/>
          <a:lstStyle/>
          <a:p>
            <a:pPr lvl="1"/>
            <a:r>
              <a:rPr lang="en-US" dirty="0"/>
              <a:t>Utilize established investigation, reporting, and response procedures to manage the outbreak.</a:t>
            </a:r>
          </a:p>
          <a:p>
            <a:pPr lvl="1"/>
            <a:r>
              <a:rPr lang="en-US" dirty="0"/>
              <a:t>Use a collaborative approach to efficiently deploy the responsibilities of each agency/discipline to implement proactive solutions during outbreak investigations.</a:t>
            </a:r>
          </a:p>
        </p:txBody>
      </p:sp>
    </p:spTree>
    <p:extLst>
      <p:ext uri="{BB962C8B-B14F-4D97-AF65-F5344CB8AC3E}">
        <p14:creationId xmlns:p14="http://schemas.microsoft.com/office/powerpoint/2010/main" val="20403706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927-FE87-B53E-6A72-57D70B304DF5}"/>
              </a:ext>
            </a:extLst>
          </p:cNvPr>
          <p:cNvSpPr>
            <a:spLocks noGrp="1"/>
          </p:cNvSpPr>
          <p:nvPr>
            <p:ph type="title"/>
          </p:nvPr>
        </p:nvSpPr>
        <p:spPr>
          <a:xfrm>
            <a:off x="1313329" y="675084"/>
            <a:ext cx="10040471" cy="705642"/>
          </a:xfrm>
        </p:spPr>
        <p:txBody>
          <a:bodyPr/>
          <a:lstStyle/>
          <a:p>
            <a:r>
              <a:rPr lang="en-US" dirty="0">
                <a:cs typeface="Arial" charset="0"/>
              </a:rPr>
              <a:t>Evaluation</a:t>
            </a:r>
            <a:endParaRPr lang="en-US" dirty="0"/>
          </a:p>
        </p:txBody>
      </p:sp>
      <p:sp>
        <p:nvSpPr>
          <p:cNvPr id="3" name="Content Placeholder 2">
            <a:extLst>
              <a:ext uri="{FF2B5EF4-FFF2-40B4-BE49-F238E27FC236}">
                <a16:creationId xmlns:a16="http://schemas.microsoft.com/office/drawing/2014/main" id="{DD1B614C-07B9-513A-339F-9721950B40F4}"/>
              </a:ext>
            </a:extLst>
          </p:cNvPr>
          <p:cNvSpPr>
            <a:spLocks noGrp="1"/>
          </p:cNvSpPr>
          <p:nvPr>
            <p:ph idx="1"/>
          </p:nvPr>
        </p:nvSpPr>
        <p:spPr>
          <a:xfrm>
            <a:off x="1313328" y="1870532"/>
            <a:ext cx="10040472" cy="461665"/>
          </a:xfrm>
        </p:spPr>
        <p:txBody>
          <a:bodyPr/>
          <a:lstStyle/>
          <a:p>
            <a:r>
              <a:rPr lang="en-US" dirty="0">
                <a:hlinkClick r:id="rId2"/>
              </a:rPr>
              <a:t>https://www.surveymonkey.com/r/RQSJPMM</a:t>
            </a:r>
            <a:endParaRPr lang="en-US" dirty="0"/>
          </a:p>
        </p:txBody>
      </p:sp>
      <p:pic>
        <p:nvPicPr>
          <p:cNvPr id="4" name="Picture 3" descr="A qr code on a white background&#10;&#10;Description automatically generated">
            <a:extLst>
              <a:ext uri="{FF2B5EF4-FFF2-40B4-BE49-F238E27FC236}">
                <a16:creationId xmlns:a16="http://schemas.microsoft.com/office/drawing/2014/main" id="{65B91D12-B16B-8393-00E8-FCABEC32366D}"/>
              </a:ext>
            </a:extLst>
          </p:cNvPr>
          <p:cNvPicPr>
            <a:picLocks noChangeAspect="1"/>
          </p:cNvPicPr>
          <p:nvPr/>
        </p:nvPicPr>
        <p:blipFill>
          <a:blip r:embed="rId3"/>
          <a:stretch>
            <a:fillRect/>
          </a:stretch>
        </p:blipFill>
        <p:spPr>
          <a:xfrm>
            <a:off x="2401614" y="2727434"/>
            <a:ext cx="1907628" cy="1907628"/>
          </a:xfrm>
          <a:prstGeom prst="rect">
            <a:avLst/>
          </a:prstGeom>
        </p:spPr>
      </p:pic>
    </p:spTree>
    <p:extLst>
      <p:ext uri="{BB962C8B-B14F-4D97-AF65-F5344CB8AC3E}">
        <p14:creationId xmlns:p14="http://schemas.microsoft.com/office/powerpoint/2010/main" val="1911861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927-FE87-B53E-6A72-57D70B304DF5}"/>
              </a:ext>
            </a:extLst>
          </p:cNvPr>
          <p:cNvSpPr>
            <a:spLocks noGrp="1"/>
          </p:cNvSpPr>
          <p:nvPr>
            <p:ph type="title"/>
          </p:nvPr>
        </p:nvSpPr>
        <p:spPr>
          <a:xfrm>
            <a:off x="1313329" y="675084"/>
            <a:ext cx="10040471" cy="705642"/>
          </a:xfrm>
        </p:spPr>
        <p:txBody>
          <a:bodyPr/>
          <a:lstStyle/>
          <a:p>
            <a:r>
              <a:rPr lang="en-US" dirty="0">
                <a:cs typeface="Arial" charset="0"/>
              </a:rPr>
              <a:t>Other Activities</a:t>
            </a:r>
            <a:endParaRPr lang="en-US" dirty="0"/>
          </a:p>
        </p:txBody>
      </p:sp>
      <p:sp>
        <p:nvSpPr>
          <p:cNvPr id="3" name="Content Placeholder 2">
            <a:extLst>
              <a:ext uri="{FF2B5EF4-FFF2-40B4-BE49-F238E27FC236}">
                <a16:creationId xmlns:a16="http://schemas.microsoft.com/office/drawing/2014/main" id="{DD1B614C-07B9-513A-339F-9721950B40F4}"/>
              </a:ext>
            </a:extLst>
          </p:cNvPr>
          <p:cNvSpPr>
            <a:spLocks noGrp="1"/>
          </p:cNvSpPr>
          <p:nvPr>
            <p:ph idx="1"/>
          </p:nvPr>
        </p:nvSpPr>
        <p:spPr>
          <a:xfrm>
            <a:off x="1313328" y="1870532"/>
            <a:ext cx="10040472" cy="2800767"/>
          </a:xfrm>
        </p:spPr>
        <p:txBody>
          <a:bodyPr/>
          <a:lstStyle/>
          <a:p>
            <a:r>
              <a:rPr lang="en-US" dirty="0"/>
              <a:t>After Action Report and Improvement Plan (AAR/IP)</a:t>
            </a:r>
          </a:p>
          <a:p>
            <a:pPr lvl="1"/>
            <a:r>
              <a:rPr lang="en-US" dirty="0"/>
              <a:t>Will be generated</a:t>
            </a:r>
          </a:p>
          <a:p>
            <a:pPr lvl="1"/>
            <a:r>
              <a:rPr lang="en-US" dirty="0"/>
              <a:t>Your feedback from wrap-up questions will be incorporated</a:t>
            </a:r>
          </a:p>
          <a:p>
            <a:pPr lvl="1"/>
            <a:r>
              <a:rPr lang="en-US" dirty="0"/>
              <a:t>Consider this For Official Use Only and share only with those with a need to know</a:t>
            </a:r>
          </a:p>
          <a:p>
            <a:r>
              <a:rPr lang="en-US" dirty="0"/>
              <a:t>Review your PLI and add final thoughts (do not turn in; PLI stays with you)</a:t>
            </a:r>
          </a:p>
        </p:txBody>
      </p:sp>
    </p:spTree>
    <p:extLst>
      <p:ext uri="{BB962C8B-B14F-4D97-AF65-F5344CB8AC3E}">
        <p14:creationId xmlns:p14="http://schemas.microsoft.com/office/powerpoint/2010/main" val="3226758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5927-FE87-B53E-6A72-57D70B304DF5}"/>
              </a:ext>
            </a:extLst>
          </p:cNvPr>
          <p:cNvSpPr>
            <a:spLocks noGrp="1"/>
          </p:cNvSpPr>
          <p:nvPr>
            <p:ph type="title"/>
          </p:nvPr>
        </p:nvSpPr>
        <p:spPr>
          <a:xfrm>
            <a:off x="1313329" y="675084"/>
            <a:ext cx="10040471" cy="705642"/>
          </a:xfrm>
        </p:spPr>
        <p:txBody>
          <a:bodyPr/>
          <a:lstStyle/>
          <a:p>
            <a:r>
              <a:rPr lang="en-US" dirty="0"/>
              <a:t>Resources</a:t>
            </a:r>
          </a:p>
        </p:txBody>
      </p:sp>
      <p:sp>
        <p:nvSpPr>
          <p:cNvPr id="3" name="Content Placeholder 2">
            <a:extLst>
              <a:ext uri="{FF2B5EF4-FFF2-40B4-BE49-F238E27FC236}">
                <a16:creationId xmlns:a16="http://schemas.microsoft.com/office/drawing/2014/main" id="{DD1B614C-07B9-513A-339F-9721950B40F4}"/>
              </a:ext>
            </a:extLst>
          </p:cNvPr>
          <p:cNvSpPr>
            <a:spLocks noGrp="1"/>
          </p:cNvSpPr>
          <p:nvPr>
            <p:ph idx="1"/>
          </p:nvPr>
        </p:nvSpPr>
        <p:spPr>
          <a:xfrm>
            <a:off x="1313328" y="1870532"/>
            <a:ext cx="10040472" cy="4708981"/>
          </a:xfrm>
        </p:spPr>
        <p:txBody>
          <a:bodyPr/>
          <a:lstStyle/>
          <a:p>
            <a:r>
              <a:rPr lang="en-US" dirty="0"/>
              <a:t>Complete list in </a:t>
            </a:r>
            <a:r>
              <a:rPr lang="en-US" dirty="0" err="1"/>
              <a:t>SitMan</a:t>
            </a:r>
            <a:r>
              <a:rPr lang="en-US" dirty="0"/>
              <a:t> – your situation manual</a:t>
            </a:r>
          </a:p>
          <a:p>
            <a:pPr lvl="1"/>
            <a:r>
              <a:rPr lang="en-US" dirty="0"/>
              <a:t>FDA Model Food Code: https://www.fda.gov/food/fda-food-code/food-code-2022</a:t>
            </a:r>
          </a:p>
          <a:p>
            <a:pPr lvl="1"/>
            <a:r>
              <a:rPr lang="en-US" dirty="0" err="1"/>
              <a:t>EpiReady</a:t>
            </a:r>
            <a:r>
              <a:rPr lang="en-US" dirty="0"/>
              <a:t>: https://www.neha.org/epi-ready</a:t>
            </a:r>
          </a:p>
          <a:p>
            <a:pPr lvl="1"/>
            <a:r>
              <a:rPr lang="en-US" dirty="0"/>
              <a:t>CIFOR CDC landing page: https://www.cdc.gov/ncezid/dfwed/food-safety-office/cifor.html</a:t>
            </a:r>
          </a:p>
          <a:p>
            <a:pPr lvl="1"/>
            <a:r>
              <a:rPr lang="en-US" dirty="0"/>
              <a:t>RRT Best Practices Manual: https://cifor.us/downloads/clearinghouse/2017-RRT-Best-Practices-Manual_FINAL_191216_082235.pdf</a:t>
            </a:r>
          </a:p>
          <a:p>
            <a:pPr lvl="1"/>
            <a:r>
              <a:rPr lang="en-US" dirty="0"/>
              <a:t>Integrated Food Safety Centers of Excellence (Food Safety </a:t>
            </a:r>
            <a:r>
              <a:rPr lang="en-US" dirty="0" err="1"/>
              <a:t>CoEs</a:t>
            </a:r>
            <a:r>
              <a:rPr lang="en-US" dirty="0"/>
              <a:t>) : https://www.cdc.gov/foodsafety/centers/index.html ; Products developed by </a:t>
            </a:r>
            <a:r>
              <a:rPr lang="en-US" dirty="0" err="1"/>
              <a:t>CoEs</a:t>
            </a:r>
            <a:r>
              <a:rPr lang="en-US" dirty="0"/>
              <a:t>: https://foodsafetycoe.org/  </a:t>
            </a:r>
          </a:p>
        </p:txBody>
      </p:sp>
    </p:spTree>
    <p:extLst>
      <p:ext uri="{BB962C8B-B14F-4D97-AF65-F5344CB8AC3E}">
        <p14:creationId xmlns:p14="http://schemas.microsoft.com/office/powerpoint/2010/main" val="853879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0694-F1EC-6E3D-98B4-D4C44141C0B1}"/>
              </a:ext>
            </a:extLst>
          </p:cNvPr>
          <p:cNvSpPr>
            <a:spLocks noGrp="1"/>
          </p:cNvSpPr>
          <p:nvPr>
            <p:ph type="ctrTitle"/>
          </p:nvPr>
        </p:nvSpPr>
        <p:spPr>
          <a:xfrm>
            <a:off x="1524000" y="1721453"/>
            <a:ext cx="9144000" cy="2387600"/>
          </a:xfrm>
          <a:effectLst>
            <a:outerShdw blurRad="50800" dist="38100" dir="2700000" algn="tl" rotWithShape="0">
              <a:prstClr val="black">
                <a:alpha val="40000"/>
              </a:prstClr>
            </a:outerShdw>
          </a:effectLst>
        </p:spPr>
        <p:txBody>
          <a:bodyPr>
            <a:noAutofit/>
          </a:bodyPr>
          <a:lstStyle/>
          <a:p>
            <a:r>
              <a:rPr lang="en-US" sz="7200" b="1" dirty="0">
                <a:solidFill>
                  <a:schemeClr val="bg1"/>
                </a:solidFill>
                <a:effectLst>
                  <a:outerShdw blurRad="50800" dist="38100" dir="2700000" algn="tl" rotWithShape="0">
                    <a:prstClr val="black">
                      <a:alpha val="40000"/>
                    </a:prstClr>
                  </a:outerShdw>
                </a:effectLst>
              </a:rPr>
              <a:t>Thank you and Questions</a:t>
            </a:r>
          </a:p>
        </p:txBody>
      </p:sp>
    </p:spTree>
    <p:extLst>
      <p:ext uri="{BB962C8B-B14F-4D97-AF65-F5344CB8AC3E}">
        <p14:creationId xmlns:p14="http://schemas.microsoft.com/office/powerpoint/2010/main" val="333714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E5BE-65B4-96B0-DDFC-4846CDEBCFEB}"/>
              </a:ext>
            </a:extLst>
          </p:cNvPr>
          <p:cNvSpPr>
            <a:spLocks noGrp="1"/>
          </p:cNvSpPr>
          <p:nvPr>
            <p:ph type="title"/>
          </p:nvPr>
        </p:nvSpPr>
        <p:spPr/>
        <p:txBody>
          <a:bodyPr/>
          <a:lstStyle/>
          <a:p>
            <a:r>
              <a:rPr lang="en-US" dirty="0"/>
              <a:t>Exercise Structure</a:t>
            </a:r>
          </a:p>
        </p:txBody>
      </p:sp>
      <p:sp>
        <p:nvSpPr>
          <p:cNvPr id="3" name="Content Placeholder 2">
            <a:extLst>
              <a:ext uri="{FF2B5EF4-FFF2-40B4-BE49-F238E27FC236}">
                <a16:creationId xmlns:a16="http://schemas.microsoft.com/office/drawing/2014/main" id="{16EB214D-FE8B-C25E-002D-C849616196CF}"/>
              </a:ext>
            </a:extLst>
          </p:cNvPr>
          <p:cNvSpPr>
            <a:spLocks noGrp="1"/>
          </p:cNvSpPr>
          <p:nvPr>
            <p:ph idx="1"/>
          </p:nvPr>
        </p:nvSpPr>
        <p:spPr>
          <a:xfrm>
            <a:off x="1313328" y="1870532"/>
            <a:ext cx="10040472" cy="3108543"/>
          </a:xfrm>
        </p:spPr>
        <p:txBody>
          <a:bodyPr/>
          <a:lstStyle/>
          <a:p>
            <a:pPr>
              <a:spcAft>
                <a:spcPts val="2400"/>
              </a:spcAft>
            </a:pPr>
            <a:r>
              <a:rPr lang="en-US" dirty="0"/>
              <a:t>Highly interactive exercise with three learning modules, each with questions and discussion:</a:t>
            </a:r>
          </a:p>
          <a:p>
            <a:pPr lvl="1">
              <a:spcAft>
                <a:spcPts val="2400"/>
              </a:spcAft>
            </a:pPr>
            <a:r>
              <a:rPr lang="en-US" b="1" dirty="0"/>
              <a:t>Module 1</a:t>
            </a:r>
            <a:r>
              <a:rPr lang="en-US" dirty="0"/>
              <a:t>- Identification of Potential Outbreak </a:t>
            </a:r>
          </a:p>
          <a:p>
            <a:pPr lvl="1">
              <a:spcAft>
                <a:spcPts val="2400"/>
              </a:spcAft>
            </a:pPr>
            <a:r>
              <a:rPr lang="en-US" b="1" dirty="0"/>
              <a:t>Module 2</a:t>
            </a:r>
            <a:r>
              <a:rPr lang="en-US" dirty="0"/>
              <a:t> - Inspection &amp; Sample Collection (Mock Investigation for Environmental Health Specialists) </a:t>
            </a:r>
          </a:p>
          <a:p>
            <a:pPr lvl="1"/>
            <a:r>
              <a:rPr lang="en-US" b="1" dirty="0"/>
              <a:t>Module 3</a:t>
            </a:r>
            <a:r>
              <a:rPr lang="en-US" dirty="0"/>
              <a:t>- Conclusion</a:t>
            </a:r>
          </a:p>
        </p:txBody>
      </p:sp>
    </p:spTree>
    <p:extLst>
      <p:ext uri="{BB962C8B-B14F-4D97-AF65-F5344CB8AC3E}">
        <p14:creationId xmlns:p14="http://schemas.microsoft.com/office/powerpoint/2010/main" val="419477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5A1E-0571-E58A-BA00-0F97B266AF2F}"/>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02E68236-7BEA-A8A1-3CBA-BE0E7998A241}"/>
              </a:ext>
            </a:extLst>
          </p:cNvPr>
          <p:cNvSpPr>
            <a:spLocks noGrp="1"/>
          </p:cNvSpPr>
          <p:nvPr>
            <p:ph idx="1"/>
          </p:nvPr>
        </p:nvSpPr>
        <p:spPr>
          <a:xfrm>
            <a:off x="1313328" y="1870532"/>
            <a:ext cx="10040472" cy="3932359"/>
          </a:xfrm>
        </p:spPr>
        <p:txBody>
          <a:bodyPr/>
          <a:lstStyle/>
          <a:p>
            <a:pPr>
              <a:spcAft>
                <a:spcPts val="2400"/>
              </a:spcAft>
            </a:pPr>
            <a:r>
              <a:rPr lang="en-US" dirty="0"/>
              <a:t>Situation Manual</a:t>
            </a:r>
          </a:p>
          <a:p>
            <a:pPr lvl="1">
              <a:spcAft>
                <a:spcPts val="600"/>
              </a:spcAft>
            </a:pPr>
            <a:r>
              <a:rPr lang="en-US" dirty="0"/>
              <a:t>All referred to as the </a:t>
            </a:r>
            <a:r>
              <a:rPr lang="en-US" dirty="0" err="1"/>
              <a:t>SitMan</a:t>
            </a:r>
            <a:endParaRPr lang="en-US" dirty="0"/>
          </a:p>
          <a:p>
            <a:pPr lvl="1">
              <a:spcAft>
                <a:spcPts val="600"/>
              </a:spcAft>
            </a:pPr>
            <a:r>
              <a:rPr lang="en-US" dirty="0"/>
              <a:t>Contains more details than will be presented in each module</a:t>
            </a:r>
          </a:p>
          <a:p>
            <a:pPr lvl="1">
              <a:spcAft>
                <a:spcPts val="600"/>
              </a:spcAft>
            </a:pPr>
            <a:r>
              <a:rPr lang="en-US" dirty="0"/>
              <a:t>Module 3 and supplemental information will be provided later</a:t>
            </a:r>
          </a:p>
          <a:p>
            <a:pPr lvl="1"/>
            <a:r>
              <a:rPr lang="en-US" dirty="0"/>
              <a:t>Appendices</a:t>
            </a:r>
          </a:p>
          <a:p>
            <a:pPr lvl="2">
              <a:lnSpc>
                <a:spcPct val="75000"/>
              </a:lnSpc>
              <a:spcBef>
                <a:spcPts val="0"/>
              </a:spcBef>
            </a:pPr>
            <a:r>
              <a:rPr lang="en-US" dirty="0"/>
              <a:t>Resource list</a:t>
            </a:r>
          </a:p>
          <a:p>
            <a:pPr lvl="2">
              <a:lnSpc>
                <a:spcPct val="75000"/>
              </a:lnSpc>
            </a:pPr>
            <a:r>
              <a:rPr lang="en-US" dirty="0"/>
              <a:t>Epidemiology of foodborne diseases</a:t>
            </a:r>
          </a:p>
          <a:p>
            <a:pPr lvl="2">
              <a:lnSpc>
                <a:spcPct val="75000"/>
              </a:lnSpc>
            </a:pPr>
            <a:r>
              <a:rPr lang="en-US" dirty="0"/>
              <a:t>Acronym list</a:t>
            </a:r>
          </a:p>
          <a:p>
            <a:pPr lvl="2">
              <a:lnSpc>
                <a:spcPct val="75000"/>
              </a:lnSpc>
            </a:pPr>
            <a:r>
              <a:rPr lang="en-US" dirty="0"/>
              <a:t>Personal Learning Inventory</a:t>
            </a:r>
          </a:p>
          <a:p>
            <a:pPr lvl="2">
              <a:lnSpc>
                <a:spcPct val="75000"/>
              </a:lnSpc>
            </a:pPr>
            <a:r>
              <a:rPr lang="en-US" dirty="0"/>
              <a:t>After Action Report</a:t>
            </a:r>
          </a:p>
        </p:txBody>
      </p:sp>
    </p:spTree>
    <p:extLst>
      <p:ext uri="{BB962C8B-B14F-4D97-AF65-F5344CB8AC3E}">
        <p14:creationId xmlns:p14="http://schemas.microsoft.com/office/powerpoint/2010/main" val="106916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021-C57A-87B5-921D-B99D27D185C1}"/>
              </a:ext>
            </a:extLst>
          </p:cNvPr>
          <p:cNvSpPr>
            <a:spLocks noGrp="1"/>
          </p:cNvSpPr>
          <p:nvPr>
            <p:ph type="title"/>
          </p:nvPr>
        </p:nvSpPr>
        <p:spPr>
          <a:xfrm>
            <a:off x="1313329" y="675084"/>
            <a:ext cx="10040471" cy="705642"/>
          </a:xfrm>
        </p:spPr>
        <p:txBody>
          <a:bodyPr/>
          <a:lstStyle/>
          <a:p>
            <a:r>
              <a:rPr lang="en-US" dirty="0"/>
              <a:t>Personal Learning Inventory (PLI)</a:t>
            </a:r>
          </a:p>
        </p:txBody>
      </p:sp>
      <p:sp>
        <p:nvSpPr>
          <p:cNvPr id="3" name="Content Placeholder 2">
            <a:extLst>
              <a:ext uri="{FF2B5EF4-FFF2-40B4-BE49-F238E27FC236}">
                <a16:creationId xmlns:a16="http://schemas.microsoft.com/office/drawing/2014/main" id="{FAEE3316-8DDD-8D9A-A302-3CA34240D2F9}"/>
              </a:ext>
            </a:extLst>
          </p:cNvPr>
          <p:cNvSpPr>
            <a:spLocks noGrp="1"/>
          </p:cNvSpPr>
          <p:nvPr>
            <p:ph idx="1"/>
          </p:nvPr>
        </p:nvSpPr>
        <p:spPr>
          <a:xfrm>
            <a:off x="1313328" y="1870532"/>
            <a:ext cx="10040472" cy="2769989"/>
          </a:xfrm>
        </p:spPr>
        <p:txBody>
          <a:bodyPr/>
          <a:lstStyle/>
          <a:p>
            <a:r>
              <a:rPr lang="en-US" dirty="0"/>
              <a:t>Found at the end of the </a:t>
            </a:r>
            <a:r>
              <a:rPr lang="en-US" dirty="0" err="1"/>
              <a:t>SitMan</a:t>
            </a:r>
            <a:r>
              <a:rPr lang="en-US" dirty="0"/>
              <a:t>.</a:t>
            </a:r>
          </a:p>
          <a:p>
            <a:r>
              <a:rPr lang="en-US" dirty="0"/>
              <a:t>Designed to provide you with a document to capture questions, improvement ideas, and action items.</a:t>
            </a:r>
          </a:p>
          <a:p>
            <a:r>
              <a:rPr lang="en-US" dirty="0"/>
              <a:t>For your use only (not collected). You are encouraged to share your PLI with others as a record of your learning experience.</a:t>
            </a:r>
          </a:p>
          <a:p>
            <a:r>
              <a:rPr lang="en-US" dirty="0"/>
              <a:t>Add to your PLI throughout the day and refer to it as needed.</a:t>
            </a:r>
          </a:p>
        </p:txBody>
      </p:sp>
    </p:spTree>
    <p:extLst>
      <p:ext uri="{BB962C8B-B14F-4D97-AF65-F5344CB8AC3E}">
        <p14:creationId xmlns:p14="http://schemas.microsoft.com/office/powerpoint/2010/main" val="396991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416AABFE59440A01F949B778980B4" ma:contentTypeVersion="19" ma:contentTypeDescription="Create a new document." ma:contentTypeScope="" ma:versionID="5ae0a03f3584a3231834eb547656d227">
  <xsd:schema xmlns:xsd="http://www.w3.org/2001/XMLSchema" xmlns:xs="http://www.w3.org/2001/XMLSchema" xmlns:p="http://schemas.microsoft.com/office/2006/metadata/properties" xmlns:ns2="d5ac8d35-6a2d-48f2-b601-06cd45d5926e" xmlns:ns3="30af0fd0-a37f-49e3-bd84-b6dc25b6d8a4" targetNamespace="http://schemas.microsoft.com/office/2006/metadata/properties" ma:root="true" ma:fieldsID="162cbcd4a2985f40c834170183bb1f9b" ns2:_="" ns3:_="">
    <xsd:import namespace="d5ac8d35-6a2d-48f2-b601-06cd45d5926e"/>
    <xsd:import namespace="30af0fd0-a37f-49e3-bd84-b6dc25b6d8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Run_x0020_Ti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c8d35-6a2d-48f2-b601-06cd45d59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41c2e3-9785-49eb-8a3d-46febc39341e" ma:termSetId="09814cd3-568e-fe90-9814-8d621ff8fb84" ma:anchorId="fba54fb3-c3e1-fe81-a776-ca4b69148c4d" ma:open="true" ma:isKeyword="false">
      <xsd:complexType>
        <xsd:sequence>
          <xsd:element ref="pc:Terms" minOccurs="0" maxOccurs="1"/>
        </xsd:sequence>
      </xsd:complexType>
    </xsd:element>
    <xsd:element name="Run_x0020_Time" ma:index="24" nillable="true" ma:displayName="Run Time" ma:format="DateTime" ma:internalName="Run_x0020_Tim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af0fd0-a37f-49e3-bd84-b6dc25b6d8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3e674c-b3cb-47b8-8b95-1623d059ae95}" ma:internalName="TaxCatchAll" ma:showField="CatchAllData" ma:web="30af0fd0-a37f-49e3-bd84-b6dc25b6d8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ac8d35-6a2d-48f2-b601-06cd45d5926e">
      <Terms xmlns="http://schemas.microsoft.com/office/infopath/2007/PartnerControls"/>
    </lcf76f155ced4ddcb4097134ff3c332f>
    <TaxCatchAll xmlns="30af0fd0-a37f-49e3-bd84-b6dc25b6d8a4" xsi:nil="true"/>
    <Run_x0020_Time xmlns="d5ac8d35-6a2d-48f2-b601-06cd45d5926e" xsi:nil="true"/>
  </documentManagement>
</p:properties>
</file>

<file path=customXml/itemProps1.xml><?xml version="1.0" encoding="utf-8"?>
<ds:datastoreItem xmlns:ds="http://schemas.openxmlformats.org/officeDocument/2006/customXml" ds:itemID="{E180BB3F-8772-4443-B7B5-FE374C1A920B}"/>
</file>

<file path=customXml/itemProps2.xml><?xml version="1.0" encoding="utf-8"?>
<ds:datastoreItem xmlns:ds="http://schemas.openxmlformats.org/officeDocument/2006/customXml" ds:itemID="{3F5008D8-7E7F-4672-9D30-4B039F238849}"/>
</file>

<file path=customXml/itemProps3.xml><?xml version="1.0" encoding="utf-8"?>
<ds:datastoreItem xmlns:ds="http://schemas.openxmlformats.org/officeDocument/2006/customXml" ds:itemID="{EBF999E3-5FB7-4794-8DC6-4DA03FD47C0F}"/>
</file>

<file path=docProps/app.xml><?xml version="1.0" encoding="utf-8"?>
<Properties xmlns="http://schemas.openxmlformats.org/officeDocument/2006/extended-properties" xmlns:vt="http://schemas.openxmlformats.org/officeDocument/2006/docPropsVTypes">
  <Template>Integral</Template>
  <TotalTime>1548</TotalTime>
  <Words>3284</Words>
  <Application>Microsoft Macintosh PowerPoint</Application>
  <PresentationFormat>Widescreen</PresentationFormat>
  <Paragraphs>344</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Aptos</vt:lpstr>
      <vt:lpstr>Aptos Display</vt:lpstr>
      <vt:lpstr>Arial</vt:lpstr>
      <vt:lpstr>Calibri</vt:lpstr>
      <vt:lpstr>Calibri Light</vt:lpstr>
      <vt:lpstr>Office Theme</vt:lpstr>
      <vt:lpstr>Tassels and Tummult: The Graduation Gaffe</vt:lpstr>
      <vt:lpstr>Funding Acknowledgement</vt:lpstr>
      <vt:lpstr>Acknowledgements (continued)</vt:lpstr>
      <vt:lpstr>Safety &amp; Logistics </vt:lpstr>
      <vt:lpstr>Introductions</vt:lpstr>
      <vt:lpstr>Purpose and Scope</vt:lpstr>
      <vt:lpstr>Exercise Structure</vt:lpstr>
      <vt:lpstr>Materials</vt:lpstr>
      <vt:lpstr>Personal Learning Inventory (PLI)</vt:lpstr>
      <vt:lpstr>Goal of Exercise</vt:lpstr>
      <vt:lpstr>Exercise Supports</vt:lpstr>
      <vt:lpstr>Exercise Objectives</vt:lpstr>
      <vt:lpstr>Exercise Objectives (continued)</vt:lpstr>
      <vt:lpstr>Exercise Objectives (continued)</vt:lpstr>
      <vt:lpstr>Exercise Rules of Engagement</vt:lpstr>
      <vt:lpstr>Exercise Guidelines</vt:lpstr>
      <vt:lpstr>Exercise Players (Tabletops) </vt:lpstr>
      <vt:lpstr>Roles and Responsibilities</vt:lpstr>
      <vt:lpstr>Roles and Responsibilities (continued)</vt:lpstr>
      <vt:lpstr>Remaining Questions / Comments  </vt:lpstr>
      <vt:lpstr>Module 1: Identification of Potential Outbreak</vt:lpstr>
      <vt:lpstr>Module 1: Identification of Potential Outbreak</vt:lpstr>
      <vt:lpstr>Module 1: Identification of Potential Outbreak</vt:lpstr>
      <vt:lpstr>Module 1: Identification of Potential Outbreak</vt:lpstr>
      <vt:lpstr>Module 1: Identification of Potential Outbreak</vt:lpstr>
      <vt:lpstr>Module 1: Identification of Potential Outbreak</vt:lpstr>
      <vt:lpstr>Module 1: Identification of Potential Outbreak</vt:lpstr>
      <vt:lpstr>Module 1: Identification of Potential Outbreak</vt:lpstr>
      <vt:lpstr>Module 1: Identification of Potential Outbreak</vt:lpstr>
      <vt:lpstr>Summary of Timeline</vt:lpstr>
      <vt:lpstr>Table Activity Session</vt:lpstr>
      <vt:lpstr>Breakout Session</vt:lpstr>
      <vt:lpstr>BREAK 15 MINUTES</vt:lpstr>
      <vt:lpstr>Module 2: Inspection &amp; Sample Collection </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Module 2: Inspection and Sample Collection</vt:lpstr>
      <vt:lpstr>Summary of Timeline</vt:lpstr>
      <vt:lpstr>Table Activity Session</vt:lpstr>
      <vt:lpstr>Lunch – 20 Minute Break  40 Minute Table Discussion</vt:lpstr>
      <vt:lpstr>Breakout Session</vt:lpstr>
      <vt:lpstr>Module 3: Conclusions</vt:lpstr>
      <vt:lpstr>Module 3: Conclusions</vt:lpstr>
      <vt:lpstr>Module 3: Conclusions</vt:lpstr>
      <vt:lpstr>Module 3: Conclusions</vt:lpstr>
      <vt:lpstr>Module 3: Conclusions</vt:lpstr>
      <vt:lpstr>Module 3: Conclusions</vt:lpstr>
      <vt:lpstr>Module 3: Conclusions</vt:lpstr>
      <vt:lpstr>Table Activity Session</vt:lpstr>
      <vt:lpstr>Breakout Session</vt:lpstr>
      <vt:lpstr>Exercise Objectives</vt:lpstr>
      <vt:lpstr>Exercise Objectives (continued)</vt:lpstr>
      <vt:lpstr>Exercise Objectives (continued)</vt:lpstr>
      <vt:lpstr>Evaluation</vt:lpstr>
      <vt:lpstr>Other Activities</vt:lpstr>
      <vt:lpstr>Resources</vt:lpstr>
      <vt:lpstr>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Tassels and Tummult: The Graduation Gaffe</dc:title>
  <dc:creator>Penny Brucker</dc:creator>
  <cp:lastModifiedBy>Brooke Benschoter</cp:lastModifiedBy>
  <cp:revision>4</cp:revision>
  <dcterms:created xsi:type="dcterms:W3CDTF">2024-08-27T09:35:54Z</dcterms:created>
  <dcterms:modified xsi:type="dcterms:W3CDTF">2024-08-30T19:28:31Z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0x0101003FF416AABFE59440A01F949B778980B4</vt:lpwstr>
  </property>
</Properties>
</file>