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omments/comment1.xml" ContentType="application/vnd.openxmlformats-officedocument.presentationml.comments+xml"/>
  <Override PartName="/ppt/charts/chart2.xml" ContentType="application/vnd.openxmlformats-officedocument.drawingml.chart+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8" r:id="rId2"/>
    <p:sldId id="396" r:id="rId3"/>
    <p:sldId id="306" r:id="rId4"/>
    <p:sldId id="357" r:id="rId5"/>
    <p:sldId id="392" r:id="rId6"/>
    <p:sldId id="393" r:id="rId7"/>
    <p:sldId id="394" r:id="rId8"/>
    <p:sldId id="395" r:id="rId9"/>
    <p:sldId id="382" r:id="rId10"/>
    <p:sldId id="349" r:id="rId11"/>
    <p:sldId id="347" r:id="rId12"/>
    <p:sldId id="284" r:id="rId13"/>
    <p:sldId id="300" r:id="rId14"/>
    <p:sldId id="286" r:id="rId15"/>
    <p:sldId id="287" r:id="rId16"/>
    <p:sldId id="363" r:id="rId17"/>
    <p:sldId id="364" r:id="rId18"/>
    <p:sldId id="365" r:id="rId19"/>
    <p:sldId id="374" r:id="rId20"/>
    <p:sldId id="366" r:id="rId21"/>
    <p:sldId id="388" r:id="rId22"/>
    <p:sldId id="389" r:id="rId23"/>
    <p:sldId id="370" r:id="rId24"/>
    <p:sldId id="372" r:id="rId25"/>
    <p:sldId id="377" r:id="rId26"/>
    <p:sldId id="379" r:id="rId27"/>
    <p:sldId id="381" r:id="rId28"/>
    <p:sldId id="383" r:id="rId29"/>
    <p:sldId id="384" r:id="rId30"/>
    <p:sldId id="385" r:id="rId31"/>
    <p:sldId id="386" r:id="rId32"/>
    <p:sldId id="387" r:id="rId33"/>
    <p:sldId id="390" r:id="rId34"/>
    <p:sldId id="380" r:id="rId35"/>
    <p:sldId id="391" r:id="rId36"/>
    <p:sldId id="302" r:id="rId37"/>
    <p:sldId id="373"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Turner" initials="MT" lastIdx="29" clrIdx="0"/>
  <p:cmAuthor id="2" name="JB" initials="J" lastIdx="17" clrIdx="1"/>
  <p:cmAuthor id="3" name="Jon Taylor" initials="" lastIdx="1" clrIdx="2"/>
  <p:cmAuthor id="4" name="Microsoft Office User" initials="MOU" lastIdx="5" clrIdx="3"/>
  <p:cmAuthor id="5" name="Art Johnstone" initials="AJ" lastIdx="7"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1A5"/>
    <a:srgbClr val="92B074"/>
    <a:srgbClr val="FF9933"/>
    <a:srgbClr val="FF9900"/>
    <a:srgbClr val="ABD190"/>
    <a:srgbClr val="F29E2A"/>
    <a:srgbClr val="AFC599"/>
    <a:srgbClr val="FFCC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5501" autoAdjust="0"/>
  </p:normalViewPr>
  <p:slideViewPr>
    <p:cSldViewPr snapToGrid="0">
      <p:cViewPr varScale="1">
        <p:scale>
          <a:sx n="86" d="100"/>
          <a:sy n="86" d="100"/>
        </p:scale>
        <p:origin x="514"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75"/>
      <c:rotY val="0"/>
      <c:rAngAx val="0"/>
    </c:view3D>
    <c:floor>
      <c:thickness val="0"/>
    </c:floor>
    <c:sideWall>
      <c:thickness val="0"/>
    </c:sideWall>
    <c:backWall>
      <c:thickness val="0"/>
    </c:backWall>
    <c:plotArea>
      <c:layout/>
      <c:pie3DChart>
        <c:varyColors val="1"/>
        <c:ser>
          <c:idx val="0"/>
          <c:order val="0"/>
          <c:tx>
            <c:strRef>
              <c:f>Sheet1!$A$1</c:f>
              <c:strCache>
                <c:ptCount val="1"/>
                <c:pt idx="0">
                  <c:v>Sales</c:v>
                </c:pt>
              </c:strCache>
            </c:strRef>
          </c:tx>
          <c:dPt>
            <c:idx val="1"/>
            <c:bubble3D val="0"/>
            <c:spPr>
              <a:solidFill>
                <a:schemeClr val="accent4">
                  <a:lumMod val="60000"/>
                  <a:lumOff val="40000"/>
                </a:schemeClr>
              </a:solidFill>
            </c:spPr>
            <c:extLst>
              <c:ext xmlns:c16="http://schemas.microsoft.com/office/drawing/2014/chart" uri="{C3380CC4-5D6E-409C-BE32-E72D297353CC}">
                <c16:uniqueId val="{00000001-CC9C-4484-BC80-51F9AF877815}"/>
              </c:ext>
            </c:extLst>
          </c:dPt>
          <c:val>
            <c:numRef>
              <c:f>Sheet1!$A$2:$A$4</c:f>
              <c:numCache>
                <c:formatCode>0%</c:formatCode>
                <c:ptCount val="3"/>
                <c:pt idx="0">
                  <c:v>0.67</c:v>
                </c:pt>
                <c:pt idx="1">
                  <c:v>0.13</c:v>
                </c:pt>
                <c:pt idx="2">
                  <c:v>0.2</c:v>
                </c:pt>
              </c:numCache>
            </c:numRef>
          </c:val>
          <c:extLst>
            <c:ext xmlns:c16="http://schemas.microsoft.com/office/drawing/2014/chart" uri="{C3380CC4-5D6E-409C-BE32-E72D297353CC}">
              <c16:uniqueId val="{00000002-CC9C-4484-BC80-51F9AF877815}"/>
            </c:ext>
          </c:extLst>
        </c:ser>
        <c:dLbls>
          <c:showLegendKey val="0"/>
          <c:showVal val="0"/>
          <c:showCatName val="0"/>
          <c:showSerName val="0"/>
          <c:showPercent val="0"/>
          <c:showBubbleSize val="0"/>
          <c:showLeaderLines val="1"/>
        </c:dLbls>
      </c:pie3DChart>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75"/>
      <c:rotY val="0"/>
      <c:rAngAx val="0"/>
    </c:view3D>
    <c:floor>
      <c:thickness val="0"/>
    </c:floor>
    <c:sideWall>
      <c:thickness val="0"/>
    </c:sideWall>
    <c:backWall>
      <c:thickness val="0"/>
    </c:backWall>
    <c:plotArea>
      <c:layout/>
      <c:pie3DChart>
        <c:varyColors val="1"/>
        <c:ser>
          <c:idx val="0"/>
          <c:order val="0"/>
          <c:tx>
            <c:strRef>
              <c:f>Sheet1!$A$1</c:f>
              <c:strCache>
                <c:ptCount val="1"/>
                <c:pt idx="0">
                  <c:v>Sales</c:v>
                </c:pt>
              </c:strCache>
            </c:strRef>
          </c:tx>
          <c:dPt>
            <c:idx val="1"/>
            <c:bubble3D val="0"/>
            <c:spPr>
              <a:solidFill>
                <a:schemeClr val="accent4">
                  <a:lumMod val="60000"/>
                  <a:lumOff val="40000"/>
                </a:schemeClr>
              </a:solidFill>
            </c:spPr>
            <c:extLst>
              <c:ext xmlns:c16="http://schemas.microsoft.com/office/drawing/2014/chart" uri="{C3380CC4-5D6E-409C-BE32-E72D297353CC}">
                <c16:uniqueId val="{00000001-9500-4D0E-9F6D-93425329FD1E}"/>
              </c:ext>
            </c:extLst>
          </c:dPt>
          <c:dPt>
            <c:idx val="2"/>
            <c:bubble3D val="0"/>
            <c:spPr>
              <a:solidFill>
                <a:schemeClr val="bg1">
                  <a:lumMod val="75000"/>
                </a:schemeClr>
              </a:solidFill>
            </c:spPr>
            <c:extLst>
              <c:ext xmlns:c16="http://schemas.microsoft.com/office/drawing/2014/chart" uri="{C3380CC4-5D6E-409C-BE32-E72D297353CC}">
                <c16:uniqueId val="{00000003-9500-4D0E-9F6D-93425329FD1E}"/>
              </c:ext>
            </c:extLst>
          </c:dPt>
          <c:dPt>
            <c:idx val="3"/>
            <c:bubble3D val="0"/>
            <c:spPr>
              <a:solidFill>
                <a:schemeClr val="bg1">
                  <a:lumMod val="50000"/>
                </a:schemeClr>
              </a:solidFill>
            </c:spPr>
            <c:extLst>
              <c:ext xmlns:c16="http://schemas.microsoft.com/office/drawing/2014/chart" uri="{C3380CC4-5D6E-409C-BE32-E72D297353CC}">
                <c16:uniqueId val="{00000005-9500-4D0E-9F6D-93425329FD1E}"/>
              </c:ext>
            </c:extLst>
          </c:dPt>
          <c:val>
            <c:numRef>
              <c:f>Sheet1!$A$2:$A$5</c:f>
              <c:numCache>
                <c:formatCode>0%</c:formatCode>
                <c:ptCount val="4"/>
                <c:pt idx="0">
                  <c:v>0.67</c:v>
                </c:pt>
                <c:pt idx="1">
                  <c:v>0.13</c:v>
                </c:pt>
                <c:pt idx="2">
                  <c:v>0.11</c:v>
                </c:pt>
                <c:pt idx="3">
                  <c:v>0.1</c:v>
                </c:pt>
              </c:numCache>
            </c:numRef>
          </c:val>
          <c:extLst>
            <c:ext xmlns:c16="http://schemas.microsoft.com/office/drawing/2014/chart" uri="{C3380CC4-5D6E-409C-BE32-E72D297353CC}">
              <c16:uniqueId val="{00000006-9500-4D0E-9F6D-93425329FD1E}"/>
            </c:ext>
          </c:extLst>
        </c:ser>
        <c:dLbls>
          <c:showLegendKey val="0"/>
          <c:showVal val="0"/>
          <c:showCatName val="0"/>
          <c:showSerName val="0"/>
          <c:showPercent val="0"/>
          <c:showBubbleSize val="0"/>
          <c:showLeaderLines val="1"/>
        </c:dLbls>
      </c:pie3DChart>
    </c:plotArea>
    <c:plotVisOnly val="1"/>
    <c:dispBlanksAs val="gap"/>
    <c:showDLblsOverMax val="0"/>
  </c:chart>
  <c:spPr>
    <a:ln>
      <a:noFill/>
    </a:ln>
  </c:spPr>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5" dt="2019-08-16T13:05:18.701" idx="7">
    <p:pos x="10" y="10"/>
    <p:text>A graphic might be nice, but words are fine too.</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19-08-16T13:05:18.701" idx="7">
    <p:pos x="10" y="10"/>
    <p:text>A graphic might be nice, but words would be fine too.</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8818E0-FC79-4D7E-904C-EE39B75A54A4}" type="datetimeFigureOut">
              <a:rPr lang="en-US" smtClean="0"/>
              <a:t>8/26/2019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E3C72F2-9451-4372-AF52-1BF1680A9139}" type="slidenum">
              <a:rPr lang="en-US" smtClean="0"/>
              <a:t>‹#›</a:t>
            </a:fld>
            <a:endParaRPr lang="en-US" dirty="0"/>
          </a:p>
        </p:txBody>
      </p:sp>
    </p:spTree>
    <p:extLst>
      <p:ext uri="{BB962C8B-B14F-4D97-AF65-F5344CB8AC3E}">
        <p14:creationId xmlns:p14="http://schemas.microsoft.com/office/powerpoint/2010/main" val="2936163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mj-lt"/>
              <a:buNone/>
            </a:pPr>
            <a:r>
              <a:rPr lang="en-US" dirty="0"/>
              <a:t>Key Messages</a:t>
            </a:r>
          </a:p>
          <a:p>
            <a:pPr marL="457200" indent="-457200" algn="l">
              <a:buFont typeface="+mj-lt"/>
              <a:buAutoNum type="arabicPeriod"/>
            </a:pPr>
            <a:r>
              <a:rPr lang="en-US" dirty="0"/>
              <a:t>(Slides 2,3,5)</a:t>
            </a:r>
          </a:p>
          <a:p>
            <a:pPr marL="457200" indent="-457200" algn="l">
              <a:buFont typeface="+mj-lt"/>
              <a:buAutoNum type="arabicPeriod"/>
            </a:pPr>
            <a:r>
              <a:rPr lang="en-US" dirty="0"/>
              <a:t>(Slide 4)</a:t>
            </a:r>
          </a:p>
          <a:p>
            <a:endParaRPr lang="en-US" dirty="0"/>
          </a:p>
        </p:txBody>
      </p:sp>
      <p:sp>
        <p:nvSpPr>
          <p:cNvPr id="4" name="Slide Number Placeholder 3"/>
          <p:cNvSpPr>
            <a:spLocks noGrp="1"/>
          </p:cNvSpPr>
          <p:nvPr>
            <p:ph type="sldNum" sz="quarter" idx="5"/>
          </p:nvPr>
        </p:nvSpPr>
        <p:spPr/>
        <p:txBody>
          <a:bodyPr/>
          <a:lstStyle/>
          <a:p>
            <a:fld id="{8E3C72F2-9451-4372-AF52-1BF1680A9139}" type="slidenum">
              <a:rPr lang="en-US" smtClean="0"/>
              <a:t>1</a:t>
            </a:fld>
            <a:endParaRPr lang="en-US" dirty="0"/>
          </a:p>
        </p:txBody>
      </p:sp>
    </p:spTree>
    <p:extLst>
      <p:ext uri="{BB962C8B-B14F-4D97-AF65-F5344CB8AC3E}">
        <p14:creationId xmlns:p14="http://schemas.microsoft.com/office/powerpoint/2010/main" val="1230920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3C72F2-9451-4372-AF52-1BF1680A9139}" type="slidenum">
              <a:rPr lang="en-US" smtClean="0"/>
              <a:t>13</a:t>
            </a:fld>
            <a:endParaRPr lang="en-US" dirty="0"/>
          </a:p>
        </p:txBody>
      </p:sp>
    </p:spTree>
    <p:extLst>
      <p:ext uri="{BB962C8B-B14F-4D97-AF65-F5344CB8AC3E}">
        <p14:creationId xmlns:p14="http://schemas.microsoft.com/office/powerpoint/2010/main" val="41689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Category 1: The goal for this category is to provide funding for jurisdictions to complete a Self-Assessment of all nine Standards, small projects related to meeting one or more Standards, verification audit(s) confirming the results of the jurisdiction’s Self-Assessment (indicating that it meets one or more of the Standards), or custom projects that increase a jurisdiction’s conformance with the Standards. Category 2:Projects in this category should aim for completion of more ambitious projects that help further conformance with the Retail Program Standards (computer software systems, risk factor studies, development of a written compliance program, training events, etc.). Applicants for this category must have conducted a Self-Assessment within the last five years. Category  3: The goal of this category is to provide funding for jurisdictions to send staff to training to meet the requirements of Standard 2 (Step 1 &amp; 3 Curriculum or CEU maintenance) or to attend FDA Regional Seminars to maintain FDA Standardization. Category 4: </a:t>
            </a:r>
            <a:r>
              <a:rPr lang="en-US" sz="1200" b="0" i="0" u="none" strike="noStrike" kern="1200" dirty="0">
                <a:solidFill>
                  <a:schemeClr val="tx1"/>
                </a:solidFill>
                <a:effectLst/>
                <a:latin typeface="+mn-lt"/>
                <a:ea typeface="+mn-ea"/>
                <a:cs typeface="+mn-cs"/>
              </a:rPr>
              <a:t>The goal of this category is to advance conformance with the Retail Program Standards by supporting standing Food Protection Task Force activities (or similar Food Advisory Board/Council activities, whether Task Force/Board/Council is supported by an FDA grant or not).  Allowed activities under this category include planning costs and/or travel funds for meetings, sponsored trainings, workshops, tabletop exercises and mentorship activities. Successful applications will clearly explain how the proposed project helps the jurisdiction meet the requirements of </a:t>
            </a:r>
            <a:r>
              <a:rPr lang="en-US" sz="1200" b="0" i="1" u="none" strike="noStrike" kern="1200" dirty="0">
                <a:solidFill>
                  <a:schemeClr val="tx1"/>
                </a:solidFill>
                <a:effectLst/>
                <a:latin typeface="+mn-lt"/>
                <a:ea typeface="+mn-ea"/>
                <a:cs typeface="+mn-cs"/>
              </a:rPr>
              <a:t>Standard 5 Foodborne Illness and Food Defense Preparedness and Response</a:t>
            </a:r>
            <a:r>
              <a:rPr lang="en-US" sz="1200" b="0" i="0" u="none" strike="noStrike"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rPr>
              <a:t>and/or</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Standard 7 Industry and Community Relations</a:t>
            </a:r>
            <a:r>
              <a:rPr lang="en-US" sz="1200" b="0" i="0" u="none" strike="noStrike" kern="1200" dirty="0">
                <a:solidFill>
                  <a:schemeClr val="tx1"/>
                </a:solidFill>
                <a:effectLst/>
                <a:latin typeface="+mn-lt"/>
                <a:ea typeface="+mn-ea"/>
                <a:cs typeface="+mn-cs"/>
              </a:rPr>
              <a:t>.</a:t>
            </a:r>
            <a:endParaRPr lang="en-US" b="0" dirty="0">
              <a:effectLst/>
            </a:endParaRPr>
          </a:p>
          <a:p>
            <a:br>
              <a:rPr lang="en-US" dirty="0"/>
            </a:br>
            <a:br>
              <a:rPr lang="en-US" b="0" dirty="0">
                <a:effectLst/>
              </a:rPr>
            </a:br>
            <a:endParaRPr lang="en-US" dirty="0"/>
          </a:p>
        </p:txBody>
      </p:sp>
      <p:sp>
        <p:nvSpPr>
          <p:cNvPr id="4" name="Slide Number Placeholder 3"/>
          <p:cNvSpPr>
            <a:spLocks noGrp="1"/>
          </p:cNvSpPr>
          <p:nvPr>
            <p:ph type="sldNum" sz="quarter" idx="10"/>
          </p:nvPr>
        </p:nvSpPr>
        <p:spPr/>
        <p:txBody>
          <a:bodyPr/>
          <a:lstStyle/>
          <a:p>
            <a:fld id="{8E3C72F2-9451-4372-AF52-1BF1680A9139}" type="slidenum">
              <a:rPr lang="en-US" smtClean="0"/>
              <a:t>14</a:t>
            </a:fld>
            <a:endParaRPr lang="en-US" dirty="0"/>
          </a:p>
        </p:txBody>
      </p:sp>
    </p:spTree>
    <p:extLst>
      <p:ext uri="{BB962C8B-B14F-4D97-AF65-F5344CB8AC3E}">
        <p14:creationId xmlns:p14="http://schemas.microsoft.com/office/powerpoint/2010/main" val="810120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Fixed-reimbursement grants are associated with most Category 1 Small Projects. If awarded, upon completion of the project and approval of the Final Report, a specific dollar amount will be reimbursed to the grantee’s agency or organization. For these specific grant types only, applicants do not need to submit a budget or budget justification, as individual expenses are not reported. Reimbursement will be made on a fixed-reimbursement basis upon submission of a completed final report and FDA Form 3958.</a:t>
            </a:r>
          </a:p>
          <a:p>
            <a:endParaRPr lang="en-US" dirty="0"/>
          </a:p>
        </p:txBody>
      </p:sp>
      <p:sp>
        <p:nvSpPr>
          <p:cNvPr id="4" name="Slide Number Placeholder 3"/>
          <p:cNvSpPr>
            <a:spLocks noGrp="1"/>
          </p:cNvSpPr>
          <p:nvPr>
            <p:ph type="sldNum" sz="quarter" idx="10"/>
          </p:nvPr>
        </p:nvSpPr>
        <p:spPr/>
        <p:txBody>
          <a:bodyPr/>
          <a:lstStyle/>
          <a:p>
            <a:fld id="{8E3C72F2-9451-4372-AF52-1BF1680A9139}" type="slidenum">
              <a:rPr lang="en-US" smtClean="0"/>
              <a:t>15</a:t>
            </a:fld>
            <a:endParaRPr lang="en-US" dirty="0"/>
          </a:p>
        </p:txBody>
      </p:sp>
    </p:spTree>
    <p:extLst>
      <p:ext uri="{BB962C8B-B14F-4D97-AF65-F5344CB8AC3E}">
        <p14:creationId xmlns:p14="http://schemas.microsoft.com/office/powerpoint/2010/main" val="810120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16</a:t>
            </a:fld>
            <a:endParaRPr lang="en-US" dirty="0"/>
          </a:p>
        </p:txBody>
      </p:sp>
    </p:spTree>
    <p:extLst>
      <p:ext uri="{BB962C8B-B14F-4D97-AF65-F5344CB8AC3E}">
        <p14:creationId xmlns:p14="http://schemas.microsoft.com/office/powerpoint/2010/main" val="896597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17</a:t>
            </a:fld>
            <a:endParaRPr lang="en-US" dirty="0"/>
          </a:p>
        </p:txBody>
      </p:sp>
    </p:spTree>
    <p:extLst>
      <p:ext uri="{BB962C8B-B14F-4D97-AF65-F5344CB8AC3E}">
        <p14:creationId xmlns:p14="http://schemas.microsoft.com/office/powerpoint/2010/main" val="4073853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18</a:t>
            </a:fld>
            <a:endParaRPr lang="en-US" dirty="0"/>
          </a:p>
        </p:txBody>
      </p:sp>
    </p:spTree>
    <p:extLst>
      <p:ext uri="{BB962C8B-B14F-4D97-AF65-F5344CB8AC3E}">
        <p14:creationId xmlns:p14="http://schemas.microsoft.com/office/powerpoint/2010/main" val="1562045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19</a:t>
            </a:fld>
            <a:endParaRPr lang="en-US" dirty="0"/>
          </a:p>
        </p:txBody>
      </p:sp>
    </p:spTree>
    <p:extLst>
      <p:ext uri="{BB962C8B-B14F-4D97-AF65-F5344CB8AC3E}">
        <p14:creationId xmlns:p14="http://schemas.microsoft.com/office/powerpoint/2010/main" val="2929646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20</a:t>
            </a:fld>
            <a:endParaRPr lang="en-US" dirty="0"/>
          </a:p>
        </p:txBody>
      </p:sp>
    </p:spTree>
    <p:extLst>
      <p:ext uri="{BB962C8B-B14F-4D97-AF65-F5344CB8AC3E}">
        <p14:creationId xmlns:p14="http://schemas.microsoft.com/office/powerpoint/2010/main" val="3875266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21</a:t>
            </a:fld>
            <a:endParaRPr lang="en-US" dirty="0"/>
          </a:p>
        </p:txBody>
      </p:sp>
    </p:spTree>
    <p:extLst>
      <p:ext uri="{BB962C8B-B14F-4D97-AF65-F5344CB8AC3E}">
        <p14:creationId xmlns:p14="http://schemas.microsoft.com/office/powerpoint/2010/main" val="1359814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22</a:t>
            </a:fld>
            <a:endParaRPr lang="en-US" dirty="0"/>
          </a:p>
        </p:txBody>
      </p:sp>
    </p:spTree>
    <p:extLst>
      <p:ext uri="{BB962C8B-B14F-4D97-AF65-F5344CB8AC3E}">
        <p14:creationId xmlns:p14="http://schemas.microsoft.com/office/powerpoint/2010/main" val="254597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3</a:t>
            </a:fld>
            <a:endParaRPr lang="en-US" dirty="0"/>
          </a:p>
        </p:txBody>
      </p:sp>
    </p:spTree>
    <p:extLst>
      <p:ext uri="{BB962C8B-B14F-4D97-AF65-F5344CB8AC3E}">
        <p14:creationId xmlns:p14="http://schemas.microsoft.com/office/powerpoint/2010/main" val="262356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23</a:t>
            </a:fld>
            <a:endParaRPr lang="en-US" dirty="0"/>
          </a:p>
        </p:txBody>
      </p:sp>
    </p:spTree>
    <p:extLst>
      <p:ext uri="{BB962C8B-B14F-4D97-AF65-F5344CB8AC3E}">
        <p14:creationId xmlns:p14="http://schemas.microsoft.com/office/powerpoint/2010/main" val="4100028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24</a:t>
            </a:fld>
            <a:endParaRPr lang="en-US" dirty="0"/>
          </a:p>
        </p:txBody>
      </p:sp>
    </p:spTree>
    <p:extLst>
      <p:ext uri="{BB962C8B-B14F-4D97-AF65-F5344CB8AC3E}">
        <p14:creationId xmlns:p14="http://schemas.microsoft.com/office/powerpoint/2010/main" val="1609410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25</a:t>
            </a:fld>
            <a:endParaRPr lang="en-US" dirty="0"/>
          </a:p>
        </p:txBody>
      </p:sp>
    </p:spTree>
    <p:extLst>
      <p:ext uri="{BB962C8B-B14F-4D97-AF65-F5344CB8AC3E}">
        <p14:creationId xmlns:p14="http://schemas.microsoft.com/office/powerpoint/2010/main" val="4113815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26</a:t>
            </a:fld>
            <a:endParaRPr lang="en-US" dirty="0"/>
          </a:p>
        </p:txBody>
      </p:sp>
    </p:spTree>
    <p:extLst>
      <p:ext uri="{BB962C8B-B14F-4D97-AF65-F5344CB8AC3E}">
        <p14:creationId xmlns:p14="http://schemas.microsoft.com/office/powerpoint/2010/main" val="4113815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27</a:t>
            </a:fld>
            <a:endParaRPr lang="en-US" dirty="0"/>
          </a:p>
        </p:txBody>
      </p:sp>
    </p:spTree>
    <p:extLst>
      <p:ext uri="{BB962C8B-B14F-4D97-AF65-F5344CB8AC3E}">
        <p14:creationId xmlns:p14="http://schemas.microsoft.com/office/powerpoint/2010/main" val="4113815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28</a:t>
            </a:fld>
            <a:endParaRPr lang="en-US" dirty="0"/>
          </a:p>
        </p:txBody>
      </p:sp>
    </p:spTree>
    <p:extLst>
      <p:ext uri="{BB962C8B-B14F-4D97-AF65-F5344CB8AC3E}">
        <p14:creationId xmlns:p14="http://schemas.microsoft.com/office/powerpoint/2010/main" val="4113815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29</a:t>
            </a:fld>
            <a:endParaRPr lang="en-US" dirty="0"/>
          </a:p>
        </p:txBody>
      </p:sp>
    </p:spTree>
    <p:extLst>
      <p:ext uri="{BB962C8B-B14F-4D97-AF65-F5344CB8AC3E}">
        <p14:creationId xmlns:p14="http://schemas.microsoft.com/office/powerpoint/2010/main" val="4113815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30</a:t>
            </a:fld>
            <a:endParaRPr lang="en-US" dirty="0"/>
          </a:p>
        </p:txBody>
      </p:sp>
    </p:spTree>
    <p:extLst>
      <p:ext uri="{BB962C8B-B14F-4D97-AF65-F5344CB8AC3E}">
        <p14:creationId xmlns:p14="http://schemas.microsoft.com/office/powerpoint/2010/main" val="4113815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31</a:t>
            </a:fld>
            <a:endParaRPr lang="en-US" dirty="0"/>
          </a:p>
        </p:txBody>
      </p:sp>
    </p:spTree>
    <p:extLst>
      <p:ext uri="{BB962C8B-B14F-4D97-AF65-F5344CB8AC3E}">
        <p14:creationId xmlns:p14="http://schemas.microsoft.com/office/powerpoint/2010/main" val="4113815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32</a:t>
            </a:fld>
            <a:endParaRPr lang="en-US" dirty="0"/>
          </a:p>
        </p:txBody>
      </p:sp>
    </p:spTree>
    <p:extLst>
      <p:ext uri="{BB962C8B-B14F-4D97-AF65-F5344CB8AC3E}">
        <p14:creationId xmlns:p14="http://schemas.microsoft.com/office/powerpoint/2010/main" val="411381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ALL have used it to achieve a tremendous number of important Retail Program Standards Goals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3C72F2-9451-4372-AF52-1BF1680A91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3819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33</a:t>
            </a:fld>
            <a:endParaRPr lang="en-US" dirty="0"/>
          </a:p>
        </p:txBody>
      </p:sp>
    </p:spTree>
    <p:extLst>
      <p:ext uri="{BB962C8B-B14F-4D97-AF65-F5344CB8AC3E}">
        <p14:creationId xmlns:p14="http://schemas.microsoft.com/office/powerpoint/2010/main" val="2898488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34</a:t>
            </a:fld>
            <a:endParaRPr lang="en-US" dirty="0"/>
          </a:p>
        </p:txBody>
      </p:sp>
    </p:spTree>
    <p:extLst>
      <p:ext uri="{BB962C8B-B14F-4D97-AF65-F5344CB8AC3E}">
        <p14:creationId xmlns:p14="http://schemas.microsoft.com/office/powerpoint/2010/main" val="4113815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AFDO and FDA have created a simple system, awarding a significant amount of funding to SLTTs </a:t>
            </a:r>
          </a:p>
        </p:txBody>
      </p:sp>
      <p:sp>
        <p:nvSpPr>
          <p:cNvPr id="4" name="Slide Number Placeholder 3"/>
          <p:cNvSpPr>
            <a:spLocks noGrp="1"/>
          </p:cNvSpPr>
          <p:nvPr>
            <p:ph type="sldNum" sz="quarter" idx="5"/>
          </p:nvPr>
        </p:nvSpPr>
        <p:spPr/>
        <p:txBody>
          <a:bodyPr/>
          <a:lstStyle/>
          <a:p>
            <a:fld id="{8E3C72F2-9451-4372-AF52-1BF1680A9139}" type="slidenum">
              <a:rPr lang="en-US" smtClean="0"/>
              <a:t>35</a:t>
            </a:fld>
            <a:endParaRPr lang="en-US" dirty="0"/>
          </a:p>
        </p:txBody>
      </p:sp>
    </p:spTree>
    <p:extLst>
      <p:ext uri="{BB962C8B-B14F-4D97-AF65-F5344CB8AC3E}">
        <p14:creationId xmlns:p14="http://schemas.microsoft.com/office/powerpoint/2010/main" val="457570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3C72F2-9451-4372-AF52-1BF1680A91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7277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mj-lt"/>
              <a:buNone/>
            </a:pPr>
            <a:r>
              <a:rPr lang="en-US" dirty="0"/>
              <a:t>Key Messages</a:t>
            </a:r>
          </a:p>
          <a:p>
            <a:pPr marL="457200" indent="-457200" algn="l">
              <a:buFont typeface="+mj-lt"/>
              <a:buAutoNum type="arabicPeriod"/>
            </a:pPr>
            <a:r>
              <a:rPr lang="en-US" dirty="0"/>
              <a:t>(Slides 2,3,5)</a:t>
            </a:r>
          </a:p>
          <a:p>
            <a:pPr marL="457200" indent="-457200" algn="l">
              <a:buFont typeface="+mj-lt"/>
              <a:buAutoNum type="arabicPeriod"/>
            </a:pPr>
            <a:r>
              <a:rPr lang="en-US" dirty="0"/>
              <a:t>(Slide 4)</a:t>
            </a:r>
          </a:p>
          <a:p>
            <a:endParaRPr lang="en-US" dirty="0"/>
          </a:p>
        </p:txBody>
      </p:sp>
      <p:sp>
        <p:nvSpPr>
          <p:cNvPr id="4" name="Slide Number Placeholder 3"/>
          <p:cNvSpPr>
            <a:spLocks noGrp="1"/>
          </p:cNvSpPr>
          <p:nvPr>
            <p:ph type="sldNum" sz="quarter" idx="5"/>
          </p:nvPr>
        </p:nvSpPr>
        <p:spPr/>
        <p:txBody>
          <a:bodyPr/>
          <a:lstStyle/>
          <a:p>
            <a:fld id="{8E3C72F2-9451-4372-AF52-1BF1680A9139}" type="slidenum">
              <a:rPr lang="en-US" smtClean="0"/>
              <a:t>37</a:t>
            </a:fld>
            <a:endParaRPr lang="en-US" dirty="0"/>
          </a:p>
        </p:txBody>
      </p:sp>
    </p:spTree>
    <p:extLst>
      <p:ext uri="{BB962C8B-B14F-4D97-AF65-F5344CB8AC3E}">
        <p14:creationId xmlns:p14="http://schemas.microsoft.com/office/powerpoint/2010/main" val="93176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is for you - SLTTs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3C72F2-9451-4372-AF52-1BF1680A91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441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is for you - SLTTs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3C72F2-9451-4372-AF52-1BF1680A91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010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is for you - SLTTs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3C72F2-9451-4372-AF52-1BF1680A91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0100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464 awards were made.  For CY 2020 we have approximately $2,000,000 available for these subawards.  We expect to be able to give make roughly twice the number of Category 2 subawards.</a:t>
            </a:r>
          </a:p>
        </p:txBody>
      </p:sp>
      <p:sp>
        <p:nvSpPr>
          <p:cNvPr id="4" name="Slide Number Placeholder 3"/>
          <p:cNvSpPr>
            <a:spLocks noGrp="1"/>
          </p:cNvSpPr>
          <p:nvPr>
            <p:ph type="sldNum" sz="quarter" idx="5"/>
          </p:nvPr>
        </p:nvSpPr>
        <p:spPr/>
        <p:txBody>
          <a:bodyPr/>
          <a:lstStyle/>
          <a:p>
            <a:fld id="{8E3C72F2-9451-4372-AF52-1BF1680A9139}" type="slidenum">
              <a:rPr lang="en-US" smtClean="0"/>
              <a:t>10</a:t>
            </a:fld>
            <a:endParaRPr lang="en-US" dirty="0"/>
          </a:p>
        </p:txBody>
      </p:sp>
    </p:spTree>
    <p:extLst>
      <p:ext uri="{BB962C8B-B14F-4D97-AF65-F5344CB8AC3E}">
        <p14:creationId xmlns:p14="http://schemas.microsoft.com/office/powerpoint/2010/main" val="233981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 is wanting to see measurable outcomes.   Keep that in mind when planning your applications.</a:t>
            </a:r>
          </a:p>
        </p:txBody>
      </p:sp>
      <p:sp>
        <p:nvSpPr>
          <p:cNvPr id="4" name="Slide Number Placeholder 3"/>
          <p:cNvSpPr>
            <a:spLocks noGrp="1"/>
          </p:cNvSpPr>
          <p:nvPr>
            <p:ph type="sldNum" sz="quarter" idx="5"/>
          </p:nvPr>
        </p:nvSpPr>
        <p:spPr/>
        <p:txBody>
          <a:bodyPr/>
          <a:lstStyle/>
          <a:p>
            <a:fld id="{8E3C72F2-9451-4372-AF52-1BF1680A9139}" type="slidenum">
              <a:rPr lang="en-US" smtClean="0"/>
              <a:t>11</a:t>
            </a:fld>
            <a:endParaRPr lang="en-US" dirty="0"/>
          </a:p>
        </p:txBody>
      </p:sp>
    </p:spTree>
    <p:extLst>
      <p:ext uri="{BB962C8B-B14F-4D97-AF65-F5344CB8AC3E}">
        <p14:creationId xmlns:p14="http://schemas.microsoft.com/office/powerpoint/2010/main" val="26816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AFDO and FDA have created a very simple, user-friendly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3C72F2-9451-4372-AF52-1BF1680A9139}" type="slidenum">
              <a:rPr lang="en-US" smtClean="0"/>
              <a:t>12</a:t>
            </a:fld>
            <a:endParaRPr lang="en-US" dirty="0"/>
          </a:p>
        </p:txBody>
      </p:sp>
    </p:spTree>
    <p:extLst>
      <p:ext uri="{BB962C8B-B14F-4D97-AF65-F5344CB8AC3E}">
        <p14:creationId xmlns:p14="http://schemas.microsoft.com/office/powerpoint/2010/main" val="169807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3EA054-C73B-4BFE-A9B1-025F9552400E}" type="datetime1">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7B556-E091-4AAD-B8ED-5A9C67518319}" type="slidenum">
              <a:rPr lang="en-US" smtClean="0"/>
              <a:t>‹#›</a:t>
            </a:fld>
            <a:endParaRPr lang="en-US" dirty="0"/>
          </a:p>
        </p:txBody>
      </p:sp>
    </p:spTree>
    <p:extLst>
      <p:ext uri="{BB962C8B-B14F-4D97-AF65-F5344CB8AC3E}">
        <p14:creationId xmlns:p14="http://schemas.microsoft.com/office/powerpoint/2010/main" val="46103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2510B-B86D-4663-AEC8-6EFC7B3D970D}" type="datetime1">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7B556-E091-4AAD-B8ED-5A9C67518319}" type="slidenum">
              <a:rPr lang="en-US" smtClean="0"/>
              <a:t>‹#›</a:t>
            </a:fld>
            <a:endParaRPr lang="en-US" dirty="0"/>
          </a:p>
        </p:txBody>
      </p:sp>
    </p:spTree>
    <p:extLst>
      <p:ext uri="{BB962C8B-B14F-4D97-AF65-F5344CB8AC3E}">
        <p14:creationId xmlns:p14="http://schemas.microsoft.com/office/powerpoint/2010/main" val="398060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4FE5BB-D520-4A35-A3F2-D55ECFA16CF8}" type="datetime1">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7B556-E091-4AAD-B8ED-5A9C67518319}" type="slidenum">
              <a:rPr lang="en-US" smtClean="0"/>
              <a:t>‹#›</a:t>
            </a:fld>
            <a:endParaRPr lang="en-US" dirty="0"/>
          </a:p>
        </p:txBody>
      </p:sp>
    </p:spTree>
    <p:extLst>
      <p:ext uri="{BB962C8B-B14F-4D97-AF65-F5344CB8AC3E}">
        <p14:creationId xmlns:p14="http://schemas.microsoft.com/office/powerpoint/2010/main" val="193520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B32215-EAA9-4DD5-9CB1-EBF5C96EC0EF}" type="datetime1">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7B556-E091-4AAD-B8ED-5A9C67518319}" type="slidenum">
              <a:rPr lang="en-US" smtClean="0"/>
              <a:t>‹#›</a:t>
            </a:fld>
            <a:endParaRPr lang="en-US" dirty="0"/>
          </a:p>
        </p:txBody>
      </p:sp>
    </p:spTree>
    <p:extLst>
      <p:ext uri="{BB962C8B-B14F-4D97-AF65-F5344CB8AC3E}">
        <p14:creationId xmlns:p14="http://schemas.microsoft.com/office/powerpoint/2010/main" val="396252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4BDF39-8BB6-4785-AB5E-A91AD2E8BCDF}" type="datetime1">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7B556-E091-4AAD-B8ED-5A9C67518319}" type="slidenum">
              <a:rPr lang="en-US" smtClean="0"/>
              <a:t>‹#›</a:t>
            </a:fld>
            <a:endParaRPr lang="en-US" dirty="0"/>
          </a:p>
        </p:txBody>
      </p:sp>
    </p:spTree>
    <p:extLst>
      <p:ext uri="{BB962C8B-B14F-4D97-AF65-F5344CB8AC3E}">
        <p14:creationId xmlns:p14="http://schemas.microsoft.com/office/powerpoint/2010/main" val="186499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070B27-E4E7-4949-A7A3-F9169F8F453E}" type="datetime1">
              <a:rPr lang="en-US" smtClean="0"/>
              <a:t>8/26/2019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87B556-E091-4AAD-B8ED-5A9C67518319}" type="slidenum">
              <a:rPr lang="en-US" smtClean="0"/>
              <a:t>‹#›</a:t>
            </a:fld>
            <a:endParaRPr lang="en-US" dirty="0"/>
          </a:p>
        </p:txBody>
      </p:sp>
    </p:spTree>
    <p:extLst>
      <p:ext uri="{BB962C8B-B14F-4D97-AF65-F5344CB8AC3E}">
        <p14:creationId xmlns:p14="http://schemas.microsoft.com/office/powerpoint/2010/main" val="339427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A9AE2-BCF9-4B8C-B204-D6E55AA2CBEE}" type="datetime1">
              <a:rPr lang="en-US" smtClean="0"/>
              <a:t>8/26/2019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87B556-E091-4AAD-B8ED-5A9C67518319}" type="slidenum">
              <a:rPr lang="en-US" smtClean="0"/>
              <a:t>‹#›</a:t>
            </a:fld>
            <a:endParaRPr lang="en-US" dirty="0"/>
          </a:p>
        </p:txBody>
      </p:sp>
    </p:spTree>
    <p:extLst>
      <p:ext uri="{BB962C8B-B14F-4D97-AF65-F5344CB8AC3E}">
        <p14:creationId xmlns:p14="http://schemas.microsoft.com/office/powerpoint/2010/main" val="32937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1F24D2-DCB9-4D99-B779-8C50477E41E6}" type="datetime1">
              <a:rPr lang="en-US" smtClean="0"/>
              <a:t>8/26/2019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87B556-E091-4AAD-B8ED-5A9C67518319}" type="slidenum">
              <a:rPr lang="en-US" smtClean="0"/>
              <a:t>‹#›</a:t>
            </a:fld>
            <a:endParaRPr lang="en-US" dirty="0"/>
          </a:p>
        </p:txBody>
      </p:sp>
    </p:spTree>
    <p:extLst>
      <p:ext uri="{BB962C8B-B14F-4D97-AF65-F5344CB8AC3E}">
        <p14:creationId xmlns:p14="http://schemas.microsoft.com/office/powerpoint/2010/main" val="72800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99F94-167F-48E1-B0F9-318A940C573D}" type="datetime1">
              <a:rPr lang="en-US" smtClean="0"/>
              <a:t>8/26/2019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87B556-E091-4AAD-B8ED-5A9C67518319}" type="slidenum">
              <a:rPr lang="en-US" smtClean="0"/>
              <a:t>‹#›</a:t>
            </a:fld>
            <a:endParaRPr lang="en-US" dirty="0"/>
          </a:p>
        </p:txBody>
      </p:sp>
    </p:spTree>
    <p:extLst>
      <p:ext uri="{BB962C8B-B14F-4D97-AF65-F5344CB8AC3E}">
        <p14:creationId xmlns:p14="http://schemas.microsoft.com/office/powerpoint/2010/main" val="374174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55300D-AD75-4102-83DB-AD6B3A7271AB}" type="datetime1">
              <a:rPr lang="en-US" smtClean="0"/>
              <a:t>8/26/2019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87B556-E091-4AAD-B8ED-5A9C67518319}" type="slidenum">
              <a:rPr lang="en-US" smtClean="0"/>
              <a:t>‹#›</a:t>
            </a:fld>
            <a:endParaRPr lang="en-US" dirty="0"/>
          </a:p>
        </p:txBody>
      </p:sp>
    </p:spTree>
    <p:extLst>
      <p:ext uri="{BB962C8B-B14F-4D97-AF65-F5344CB8AC3E}">
        <p14:creationId xmlns:p14="http://schemas.microsoft.com/office/powerpoint/2010/main" val="18785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4DF7DF-AE6F-4882-A931-AB29C5ABFEB9}" type="datetime1">
              <a:rPr lang="en-US" smtClean="0"/>
              <a:t>8/26/2019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87B556-E091-4AAD-B8ED-5A9C67518319}" type="slidenum">
              <a:rPr lang="en-US" smtClean="0"/>
              <a:t>‹#›</a:t>
            </a:fld>
            <a:endParaRPr lang="en-US" dirty="0"/>
          </a:p>
        </p:txBody>
      </p:sp>
    </p:spTree>
    <p:extLst>
      <p:ext uri="{BB962C8B-B14F-4D97-AF65-F5344CB8AC3E}">
        <p14:creationId xmlns:p14="http://schemas.microsoft.com/office/powerpoint/2010/main" val="20030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C33FE-701B-403B-92E1-FBFA536792D7}" type="datetime1">
              <a:rPr lang="en-US" smtClean="0"/>
              <a:t>8/26/2019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7B556-E091-4AAD-B8ED-5A9C67518319}" type="slidenum">
              <a:rPr lang="en-US" smtClean="0"/>
              <a:t>‹#›</a:t>
            </a:fld>
            <a:endParaRPr lang="en-US" dirty="0"/>
          </a:p>
        </p:txBody>
      </p:sp>
    </p:spTree>
    <p:extLst>
      <p:ext uri="{BB962C8B-B14F-4D97-AF65-F5344CB8AC3E}">
        <p14:creationId xmlns:p14="http://schemas.microsoft.com/office/powerpoint/2010/main" val="34070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fdo.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afdo.org/retailstandard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ccho.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afdo.org/retailstandard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retailstandards@afdo.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retailstandards@afdo.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mailto:afdo@afdo.org" TargetMode="External"/><Relationship Id="rId4" Type="http://schemas.openxmlformats.org/officeDocument/2006/relationships/hyperlink" Target="http://afdo.org/retail/webinar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retailstandards@afdo.org"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afdo.org/retailstandard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afdo.org/"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afdo.org/retailstandard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9407" y="1923398"/>
            <a:ext cx="9333186" cy="2838173"/>
          </a:xfrm>
        </p:spPr>
        <p:txBody>
          <a:bodyPr>
            <a:normAutofit/>
          </a:bodyPr>
          <a:lstStyle/>
          <a:p>
            <a:r>
              <a:rPr lang="en-US" b="1" dirty="0">
                <a:solidFill>
                  <a:srgbClr val="2761A5"/>
                </a:solidFill>
                <a:latin typeface="+mn-lt"/>
                <a:cs typeface="Arial" panose="020B0604020202020204" pitchFamily="34" charset="0"/>
              </a:rPr>
              <a:t>2020 AFDO-Managed </a:t>
            </a:r>
            <a:br>
              <a:rPr lang="en-US" b="1" dirty="0">
                <a:solidFill>
                  <a:srgbClr val="2761A5"/>
                </a:solidFill>
                <a:latin typeface="+mn-lt"/>
                <a:cs typeface="Arial" panose="020B0604020202020204" pitchFamily="34" charset="0"/>
              </a:rPr>
            </a:br>
            <a:r>
              <a:rPr lang="en-US" b="1" dirty="0">
                <a:solidFill>
                  <a:srgbClr val="2761A5"/>
                </a:solidFill>
                <a:latin typeface="+mn-lt"/>
                <a:cs typeface="Arial" panose="020B0604020202020204" pitchFamily="34" charset="0"/>
              </a:rPr>
              <a:t>Retail Program Standards </a:t>
            </a:r>
            <a:br>
              <a:rPr lang="en-US" b="1" dirty="0">
                <a:solidFill>
                  <a:srgbClr val="2761A5"/>
                </a:solidFill>
                <a:latin typeface="+mn-lt"/>
                <a:cs typeface="Arial" panose="020B0604020202020204" pitchFamily="34" charset="0"/>
              </a:rPr>
            </a:br>
            <a:r>
              <a:rPr lang="en-US" b="1" dirty="0">
                <a:solidFill>
                  <a:srgbClr val="2761A5"/>
                </a:solidFill>
                <a:latin typeface="+mn-lt"/>
                <a:cs typeface="Arial" panose="020B0604020202020204" pitchFamily="34" charset="0"/>
              </a:rPr>
              <a:t>Grant Program</a:t>
            </a:r>
          </a:p>
        </p:txBody>
      </p:sp>
      <p:sp>
        <p:nvSpPr>
          <p:cNvPr id="3" name="Subtitle 2"/>
          <p:cNvSpPr>
            <a:spLocks noGrp="1"/>
          </p:cNvSpPr>
          <p:nvPr>
            <p:ph type="subTitle" idx="1"/>
          </p:nvPr>
        </p:nvSpPr>
        <p:spPr>
          <a:xfrm>
            <a:off x="1524000" y="4414345"/>
            <a:ext cx="9144000" cy="1916116"/>
          </a:xfrm>
        </p:spPr>
        <p:txBody>
          <a:bodyPr>
            <a:normAutofit/>
          </a:bodyPr>
          <a:lstStyle/>
          <a:p>
            <a:endParaRPr lang="en-US" sz="2000" dirty="0">
              <a:latin typeface="Calibri"/>
              <a:cs typeface="Calibri"/>
            </a:endParaRPr>
          </a:p>
          <a:p>
            <a:r>
              <a:rPr lang="en-US" b="1" dirty="0">
                <a:solidFill>
                  <a:schemeClr val="bg1">
                    <a:lumMod val="50000"/>
                  </a:schemeClr>
                </a:solidFill>
                <a:cs typeface="Calibri"/>
              </a:rPr>
              <a:t>Overview Presentation</a:t>
            </a:r>
          </a:p>
          <a:p>
            <a:r>
              <a:rPr lang="en-US" b="1" dirty="0">
                <a:solidFill>
                  <a:schemeClr val="bg1">
                    <a:lumMod val="50000"/>
                  </a:schemeClr>
                </a:solidFill>
                <a:cs typeface="Calibri"/>
              </a:rPr>
              <a:t>Fall 2019</a:t>
            </a:r>
            <a:endParaRPr lang="en-US" dirty="0">
              <a:solidFill>
                <a:schemeClr val="bg1">
                  <a:lumMod val="50000"/>
                </a:schemeClr>
              </a:solidFill>
              <a:latin typeface="Calibri"/>
              <a:cs typeface="Calibri"/>
              <a:hlinkClick r:id="rId3">
                <a:extLst>
                  <a:ext uri="{A12FA001-AC4F-418D-AE19-62706E023703}">
                    <ahyp:hlinkClr xmlns:ahyp="http://schemas.microsoft.com/office/drawing/2018/hyperlinkcolor" val="tx"/>
                  </a:ext>
                </a:extLst>
              </a:hlinkClick>
            </a:endParaRPr>
          </a:p>
          <a:p>
            <a:r>
              <a:rPr lang="en-US" sz="2000" dirty="0">
                <a:solidFill>
                  <a:srgbClr val="0070C0"/>
                </a:solidFill>
                <a:latin typeface="Calibri"/>
                <a:cs typeface="Calibri"/>
                <a:hlinkClick r:id="rId4">
                  <a:extLst>
                    <a:ext uri="{A12FA001-AC4F-418D-AE19-62706E023703}">
                      <ahyp:hlinkClr xmlns:ahyp="http://schemas.microsoft.com/office/drawing/2018/hyperlinkcolor" val="tx"/>
                    </a:ext>
                  </a:extLst>
                </a:hlinkClick>
              </a:rPr>
              <a:t>http://afdo.org/retailstandards</a:t>
            </a:r>
            <a:r>
              <a:rPr lang="en-US" sz="2000" dirty="0">
                <a:solidFill>
                  <a:srgbClr val="0070C0"/>
                </a:solidFill>
                <a:latin typeface="Calibri"/>
                <a:cs typeface="Calibri"/>
              </a:rPr>
              <a:t> </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485279" y="738476"/>
            <a:ext cx="5221442" cy="1220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542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426"/>
            <a:ext cx="10515600" cy="1325563"/>
          </a:xfrm>
        </p:spPr>
        <p:txBody>
          <a:bodyPr>
            <a:normAutofit/>
          </a:bodyPr>
          <a:lstStyle/>
          <a:p>
            <a:r>
              <a:rPr lang="en-US" sz="4000" b="1" dirty="0">
                <a:solidFill>
                  <a:schemeClr val="accent5">
                    <a:lumMod val="75000"/>
                  </a:schemeClr>
                </a:solidFill>
                <a:latin typeface="Calibri"/>
                <a:cs typeface="Calibri"/>
              </a:rPr>
              <a:t>Calendar Year 2019 Subawards</a:t>
            </a:r>
          </a:p>
        </p:txBody>
      </p:sp>
      <p:graphicFrame>
        <p:nvGraphicFramePr>
          <p:cNvPr id="5" name="Content Placeholder 4">
            <a:extLst>
              <a:ext uri="{FF2B5EF4-FFF2-40B4-BE49-F238E27FC236}">
                <a16:creationId xmlns:a16="http://schemas.microsoft.com/office/drawing/2014/main" id="{8F567500-8258-4390-AB8B-47A6EA46C46B}"/>
              </a:ext>
            </a:extLst>
          </p:cNvPr>
          <p:cNvGraphicFramePr>
            <a:graphicFrameLocks noGrp="1"/>
          </p:cNvGraphicFramePr>
          <p:nvPr>
            <p:ph idx="1"/>
            <p:extLst>
              <p:ext uri="{D42A27DB-BD31-4B8C-83A1-F6EECF244321}">
                <p14:modId xmlns:p14="http://schemas.microsoft.com/office/powerpoint/2010/main" val="2045849437"/>
              </p:ext>
            </p:extLst>
          </p:nvPr>
        </p:nvGraphicFramePr>
        <p:xfrm>
          <a:off x="935789" y="1796802"/>
          <a:ext cx="10266947" cy="3990285"/>
        </p:xfrm>
        <a:graphic>
          <a:graphicData uri="http://schemas.openxmlformats.org/drawingml/2006/table">
            <a:tbl>
              <a:tblPr firstRow="1" bandRow="1">
                <a:tableStyleId>{5C22544A-7EE6-4342-B048-85BDC9FD1C3A}</a:tableStyleId>
              </a:tblPr>
              <a:tblGrid>
                <a:gridCol w="6229685">
                  <a:extLst>
                    <a:ext uri="{9D8B030D-6E8A-4147-A177-3AD203B41FA5}">
                      <a16:colId xmlns:a16="http://schemas.microsoft.com/office/drawing/2014/main" val="3747016232"/>
                    </a:ext>
                  </a:extLst>
                </a:gridCol>
                <a:gridCol w="1911684">
                  <a:extLst>
                    <a:ext uri="{9D8B030D-6E8A-4147-A177-3AD203B41FA5}">
                      <a16:colId xmlns:a16="http://schemas.microsoft.com/office/drawing/2014/main" val="3288108195"/>
                    </a:ext>
                  </a:extLst>
                </a:gridCol>
                <a:gridCol w="2125578">
                  <a:extLst>
                    <a:ext uri="{9D8B030D-6E8A-4147-A177-3AD203B41FA5}">
                      <a16:colId xmlns:a16="http://schemas.microsoft.com/office/drawing/2014/main" val="20002"/>
                    </a:ext>
                  </a:extLst>
                </a:gridCol>
              </a:tblGrid>
              <a:tr h="676168">
                <a:tc>
                  <a:txBody>
                    <a:bodyPr/>
                    <a:lstStyle/>
                    <a:p>
                      <a:pPr algn="ctr"/>
                      <a:r>
                        <a:rPr lang="en-US" sz="2400" dirty="0">
                          <a:solidFill>
                            <a:schemeClr val="bg1"/>
                          </a:solidFill>
                        </a:rPr>
                        <a:t>Grant Category</a:t>
                      </a:r>
                    </a:p>
                  </a:txBody>
                  <a:tcPr anchor="ctr">
                    <a:solidFill>
                      <a:srgbClr val="2761A5"/>
                    </a:solidFill>
                  </a:tcPr>
                </a:tc>
                <a:tc>
                  <a:txBody>
                    <a:bodyPr/>
                    <a:lstStyle/>
                    <a:p>
                      <a:pPr algn="ctr"/>
                      <a:r>
                        <a:rPr lang="en-US" sz="2400" dirty="0">
                          <a:solidFill>
                            <a:schemeClr val="bg1"/>
                          </a:solidFill>
                        </a:rPr>
                        <a:t>Number of Awards</a:t>
                      </a:r>
                    </a:p>
                  </a:txBody>
                  <a:tcPr anchor="ctr">
                    <a:solidFill>
                      <a:srgbClr val="2761A5"/>
                    </a:solidFill>
                  </a:tcPr>
                </a:tc>
                <a:tc>
                  <a:txBody>
                    <a:bodyPr/>
                    <a:lstStyle/>
                    <a:p>
                      <a:pPr algn="ctr"/>
                      <a:r>
                        <a:rPr lang="en-US" sz="2400" dirty="0">
                          <a:solidFill>
                            <a:schemeClr val="bg1"/>
                          </a:solidFill>
                        </a:rPr>
                        <a:t>Funding</a:t>
                      </a:r>
                    </a:p>
                  </a:txBody>
                  <a:tcPr anchor="ctr">
                    <a:solidFill>
                      <a:srgbClr val="2761A5"/>
                    </a:solidFill>
                  </a:tcPr>
                </a:tc>
                <a:extLst>
                  <a:ext uri="{0D108BD9-81ED-4DB2-BD59-A6C34878D82A}">
                    <a16:rowId xmlns:a16="http://schemas.microsoft.com/office/drawing/2014/main" val="1266529022"/>
                  </a:ext>
                </a:extLst>
              </a:tr>
              <a:tr h="405807">
                <a:tc>
                  <a:txBody>
                    <a:bodyPr/>
                    <a:lstStyle/>
                    <a:p>
                      <a:pPr algn="ctr"/>
                      <a:r>
                        <a:rPr lang="en-US" sz="2400" dirty="0"/>
                        <a:t>Category 1 Fixed Projects (Self-Assessments, Verification Audits)</a:t>
                      </a:r>
                    </a:p>
                  </a:txBody>
                  <a:tcPr>
                    <a:solidFill>
                      <a:schemeClr val="bg1">
                        <a:lumMod val="85000"/>
                      </a:schemeClr>
                    </a:solidFill>
                  </a:tcPr>
                </a:tc>
                <a:tc>
                  <a:txBody>
                    <a:bodyPr/>
                    <a:lstStyle/>
                    <a:p>
                      <a:pPr algn="ctr"/>
                      <a:r>
                        <a:rPr lang="en-US" sz="2400" dirty="0"/>
                        <a:t>110</a:t>
                      </a:r>
                    </a:p>
                  </a:txBody>
                  <a:tcPr>
                    <a:solidFill>
                      <a:schemeClr val="bg1">
                        <a:lumMod val="85000"/>
                      </a:schemeClr>
                    </a:solidFill>
                  </a:tcPr>
                </a:tc>
                <a:tc>
                  <a:txBody>
                    <a:bodyPr/>
                    <a:lstStyle/>
                    <a:p>
                      <a:pPr algn="ctr"/>
                      <a:r>
                        <a:rPr lang="en-US" sz="2400" dirty="0"/>
                        <a:t>$282,500</a:t>
                      </a:r>
                    </a:p>
                  </a:txBody>
                  <a:tcPr>
                    <a:solidFill>
                      <a:schemeClr val="bg1">
                        <a:lumMod val="85000"/>
                      </a:schemeClr>
                    </a:solidFill>
                  </a:tcPr>
                </a:tc>
                <a:extLst>
                  <a:ext uri="{0D108BD9-81ED-4DB2-BD59-A6C34878D82A}">
                    <a16:rowId xmlns:a16="http://schemas.microsoft.com/office/drawing/2014/main" val="409946125"/>
                  </a:ext>
                </a:extLst>
              </a:tr>
              <a:tr h="405807">
                <a:tc>
                  <a:txBody>
                    <a:bodyPr/>
                    <a:lstStyle/>
                    <a:p>
                      <a:pPr algn="ctr"/>
                      <a:r>
                        <a:rPr lang="en-US" sz="2400" dirty="0"/>
                        <a:t>Category 1 Custom Projects</a:t>
                      </a:r>
                    </a:p>
                  </a:txBody>
                  <a:tcPr>
                    <a:solidFill>
                      <a:schemeClr val="bg1">
                        <a:lumMod val="75000"/>
                      </a:schemeClr>
                    </a:solidFill>
                  </a:tcPr>
                </a:tc>
                <a:tc>
                  <a:txBody>
                    <a:bodyPr/>
                    <a:lstStyle/>
                    <a:p>
                      <a:pPr algn="ctr"/>
                      <a:r>
                        <a:rPr lang="en-US" sz="2400" dirty="0"/>
                        <a:t>60</a:t>
                      </a:r>
                    </a:p>
                  </a:txBody>
                  <a:tcPr>
                    <a:solidFill>
                      <a:schemeClr val="bg1">
                        <a:lumMod val="75000"/>
                      </a:schemeClr>
                    </a:solidFill>
                  </a:tcPr>
                </a:tc>
                <a:tc>
                  <a:txBody>
                    <a:bodyPr/>
                    <a:lstStyle/>
                    <a:p>
                      <a:pPr algn="ctr"/>
                      <a:r>
                        <a:rPr lang="en-US" sz="2400" dirty="0"/>
                        <a:t>$165,897</a:t>
                      </a:r>
                    </a:p>
                  </a:txBody>
                  <a:tcPr>
                    <a:solidFill>
                      <a:schemeClr val="bg1">
                        <a:lumMod val="75000"/>
                      </a:schemeClr>
                    </a:solidFill>
                  </a:tcPr>
                </a:tc>
                <a:extLst>
                  <a:ext uri="{0D108BD9-81ED-4DB2-BD59-A6C34878D82A}">
                    <a16:rowId xmlns:a16="http://schemas.microsoft.com/office/drawing/2014/main" val="2397580747"/>
                  </a:ext>
                </a:extLst>
              </a:tr>
              <a:tr h="405807">
                <a:tc>
                  <a:txBody>
                    <a:bodyPr/>
                    <a:lstStyle/>
                    <a:p>
                      <a:pPr algn="ctr"/>
                      <a:r>
                        <a:rPr lang="en-US" sz="2400" dirty="0"/>
                        <a:t>Category 2 Moderate Projects</a:t>
                      </a:r>
                    </a:p>
                  </a:txBody>
                  <a:tcPr>
                    <a:solidFill>
                      <a:schemeClr val="bg1">
                        <a:lumMod val="85000"/>
                      </a:schemeClr>
                    </a:solidFill>
                  </a:tcPr>
                </a:tc>
                <a:tc>
                  <a:txBody>
                    <a:bodyPr/>
                    <a:lstStyle/>
                    <a:p>
                      <a:pPr algn="ctr"/>
                      <a:r>
                        <a:rPr lang="en-US" sz="2400" dirty="0"/>
                        <a:t>32</a:t>
                      </a:r>
                    </a:p>
                  </a:txBody>
                  <a:tcPr>
                    <a:solidFill>
                      <a:schemeClr val="bg1">
                        <a:lumMod val="85000"/>
                      </a:schemeClr>
                    </a:solidFill>
                  </a:tcPr>
                </a:tc>
                <a:tc>
                  <a:txBody>
                    <a:bodyPr/>
                    <a:lstStyle/>
                    <a:p>
                      <a:pPr algn="ctr"/>
                      <a:r>
                        <a:rPr lang="en-US" sz="2400" dirty="0"/>
                        <a:t>$568,549</a:t>
                      </a:r>
                    </a:p>
                  </a:txBody>
                  <a:tcPr>
                    <a:solidFill>
                      <a:schemeClr val="bg1">
                        <a:lumMod val="85000"/>
                      </a:schemeClr>
                    </a:solidFill>
                  </a:tcPr>
                </a:tc>
                <a:extLst>
                  <a:ext uri="{0D108BD9-81ED-4DB2-BD59-A6C34878D82A}">
                    <a16:rowId xmlns:a16="http://schemas.microsoft.com/office/drawing/2014/main" val="1485068308"/>
                  </a:ext>
                </a:extLst>
              </a:tr>
              <a:tr h="405807">
                <a:tc>
                  <a:txBody>
                    <a:bodyPr/>
                    <a:lstStyle/>
                    <a:p>
                      <a:pPr algn="ctr"/>
                      <a:r>
                        <a:rPr lang="en-US" sz="2400" dirty="0"/>
                        <a:t>Category 3 Training Projects</a:t>
                      </a:r>
                    </a:p>
                  </a:txBody>
                  <a:tcPr>
                    <a:solidFill>
                      <a:schemeClr val="bg1">
                        <a:lumMod val="75000"/>
                      </a:schemeClr>
                    </a:solidFill>
                  </a:tcPr>
                </a:tc>
                <a:tc>
                  <a:txBody>
                    <a:bodyPr/>
                    <a:lstStyle/>
                    <a:p>
                      <a:pPr algn="ctr"/>
                      <a:r>
                        <a:rPr lang="en-US" sz="2400" dirty="0"/>
                        <a:t>242</a:t>
                      </a:r>
                    </a:p>
                  </a:txBody>
                  <a:tcPr>
                    <a:solidFill>
                      <a:schemeClr val="bg1">
                        <a:lumMod val="75000"/>
                      </a:schemeClr>
                    </a:solidFill>
                  </a:tcPr>
                </a:tc>
                <a:tc>
                  <a:txBody>
                    <a:bodyPr/>
                    <a:lstStyle/>
                    <a:p>
                      <a:pPr algn="ctr"/>
                      <a:r>
                        <a:rPr lang="en-US" sz="2400" dirty="0"/>
                        <a:t>$677,492</a:t>
                      </a:r>
                    </a:p>
                  </a:txBody>
                  <a:tcPr>
                    <a:solidFill>
                      <a:schemeClr val="bg1">
                        <a:lumMod val="75000"/>
                      </a:schemeClr>
                    </a:solidFill>
                  </a:tcPr>
                </a:tc>
                <a:extLst>
                  <a:ext uri="{0D108BD9-81ED-4DB2-BD59-A6C34878D82A}">
                    <a16:rowId xmlns:a16="http://schemas.microsoft.com/office/drawing/2014/main" val="662923919"/>
                  </a:ext>
                </a:extLst>
              </a:tr>
              <a:tr h="405807">
                <a:tc>
                  <a:txBody>
                    <a:bodyPr/>
                    <a:lstStyle/>
                    <a:p>
                      <a:pPr algn="ctr"/>
                      <a:r>
                        <a:rPr lang="en-US" sz="2400" dirty="0"/>
                        <a:t>Category 4  Food Protection Task Force Projects</a:t>
                      </a:r>
                    </a:p>
                  </a:txBody>
                  <a:tcPr>
                    <a:solidFill>
                      <a:schemeClr val="bg1">
                        <a:lumMod val="85000"/>
                      </a:schemeClr>
                    </a:solidFill>
                  </a:tcPr>
                </a:tc>
                <a:tc>
                  <a:txBody>
                    <a:bodyPr/>
                    <a:lstStyle/>
                    <a:p>
                      <a:pPr algn="ctr"/>
                      <a:r>
                        <a:rPr lang="en-US" sz="2400" u="none" dirty="0"/>
                        <a:t>20</a:t>
                      </a:r>
                    </a:p>
                  </a:txBody>
                  <a:tcPr>
                    <a:solidFill>
                      <a:schemeClr val="bg1">
                        <a:lumMod val="85000"/>
                      </a:schemeClr>
                    </a:solidFill>
                  </a:tcPr>
                </a:tc>
                <a:tc>
                  <a:txBody>
                    <a:bodyPr/>
                    <a:lstStyle/>
                    <a:p>
                      <a:pPr algn="ctr"/>
                      <a:r>
                        <a:rPr lang="en-US" sz="2400" u="none" dirty="0"/>
                        <a:t>$49,647</a:t>
                      </a:r>
                    </a:p>
                  </a:txBody>
                  <a:tcPr>
                    <a:solidFill>
                      <a:schemeClr val="bg1">
                        <a:lumMod val="85000"/>
                      </a:schemeClr>
                    </a:solidFill>
                  </a:tcPr>
                </a:tc>
                <a:extLst>
                  <a:ext uri="{0D108BD9-81ED-4DB2-BD59-A6C34878D82A}">
                    <a16:rowId xmlns:a16="http://schemas.microsoft.com/office/drawing/2014/main" val="620396003"/>
                  </a:ext>
                </a:extLst>
              </a:tr>
              <a:tr h="515565">
                <a:tc>
                  <a:txBody>
                    <a:bodyPr/>
                    <a:lstStyle/>
                    <a:p>
                      <a:pPr algn="ctr"/>
                      <a:r>
                        <a:rPr lang="en-US" sz="2400" b="1" dirty="0">
                          <a:solidFill>
                            <a:schemeClr val="bg1"/>
                          </a:solidFill>
                        </a:rPr>
                        <a:t>Calendar</a:t>
                      </a:r>
                      <a:r>
                        <a:rPr lang="en-US" sz="2400" b="1" baseline="0" dirty="0">
                          <a:solidFill>
                            <a:schemeClr val="bg1"/>
                          </a:solidFill>
                        </a:rPr>
                        <a:t> Year </a:t>
                      </a:r>
                      <a:r>
                        <a:rPr lang="en-US" sz="2400" b="1" dirty="0">
                          <a:solidFill>
                            <a:schemeClr val="bg1"/>
                          </a:solidFill>
                        </a:rPr>
                        <a:t>2019 Totals</a:t>
                      </a:r>
                    </a:p>
                  </a:txBody>
                  <a:tcPr anchor="ctr">
                    <a:solidFill>
                      <a:srgbClr val="2761A5"/>
                    </a:solidFill>
                  </a:tcPr>
                </a:tc>
                <a:tc>
                  <a:txBody>
                    <a:bodyPr/>
                    <a:lstStyle/>
                    <a:p>
                      <a:pPr algn="ctr"/>
                      <a:r>
                        <a:rPr lang="en-US" sz="2400" b="1" dirty="0">
                          <a:solidFill>
                            <a:schemeClr val="bg1"/>
                          </a:solidFill>
                        </a:rPr>
                        <a:t>464</a:t>
                      </a:r>
                    </a:p>
                  </a:txBody>
                  <a:tcPr anchor="ctr">
                    <a:solidFill>
                      <a:srgbClr val="2761A5"/>
                    </a:solidFill>
                  </a:tcPr>
                </a:tc>
                <a:tc>
                  <a:txBody>
                    <a:bodyPr/>
                    <a:lstStyle/>
                    <a:p>
                      <a:pPr algn="ctr"/>
                      <a:r>
                        <a:rPr lang="en-US" sz="2400" b="1" dirty="0">
                          <a:solidFill>
                            <a:schemeClr val="bg1"/>
                          </a:solidFill>
                        </a:rPr>
                        <a:t>$1,744,085</a:t>
                      </a:r>
                    </a:p>
                  </a:txBody>
                  <a:tcPr anchor="ctr">
                    <a:solidFill>
                      <a:srgbClr val="2761A5"/>
                    </a:solidFill>
                  </a:tcPr>
                </a:tc>
                <a:extLst>
                  <a:ext uri="{0D108BD9-81ED-4DB2-BD59-A6C34878D82A}">
                    <a16:rowId xmlns:a16="http://schemas.microsoft.com/office/drawing/2014/main" val="10006"/>
                  </a:ext>
                </a:extLst>
              </a:tr>
            </a:tbl>
          </a:graphicData>
        </a:graphic>
      </p:graphicFrame>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10</a:t>
            </a:fld>
            <a:endParaRPr lang="en-US" dirty="0"/>
          </a:p>
        </p:txBody>
      </p:sp>
      <p:cxnSp>
        <p:nvCxnSpPr>
          <p:cNvPr id="6" name="Straight Connector 5"/>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738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800"/>
                            </p:stCondLst>
                            <p:childTnLst>
                              <p:par>
                                <p:cTn id="12" presetID="10" presetClass="entr" presetSubtype="0" fill="hold"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latin typeface="Calibri"/>
                <a:cs typeface="Calibri"/>
              </a:rPr>
              <a:t>CY 2019 ROI by Outcome</a:t>
            </a:r>
          </a:p>
        </p:txBody>
      </p:sp>
      <p:graphicFrame>
        <p:nvGraphicFramePr>
          <p:cNvPr id="5" name="Content Placeholder 4">
            <a:extLst>
              <a:ext uri="{FF2B5EF4-FFF2-40B4-BE49-F238E27FC236}">
                <a16:creationId xmlns:a16="http://schemas.microsoft.com/office/drawing/2014/main" id="{8F567500-8258-4390-AB8B-47A6EA46C46B}"/>
              </a:ext>
            </a:extLst>
          </p:cNvPr>
          <p:cNvGraphicFramePr>
            <a:graphicFrameLocks noGrp="1"/>
          </p:cNvGraphicFramePr>
          <p:nvPr>
            <p:ph idx="1"/>
            <p:extLst>
              <p:ext uri="{D42A27DB-BD31-4B8C-83A1-F6EECF244321}">
                <p14:modId xmlns:p14="http://schemas.microsoft.com/office/powerpoint/2010/main" val="1671022974"/>
              </p:ext>
            </p:extLst>
          </p:nvPr>
        </p:nvGraphicFramePr>
        <p:xfrm>
          <a:off x="949156" y="1772701"/>
          <a:ext cx="10253582" cy="4243438"/>
        </p:xfrm>
        <a:graphic>
          <a:graphicData uri="http://schemas.openxmlformats.org/drawingml/2006/table">
            <a:tbl>
              <a:tblPr firstRow="1" bandRow="1">
                <a:tableStyleId>{5C22544A-7EE6-4342-B048-85BDC9FD1C3A}</a:tableStyleId>
              </a:tblPr>
              <a:tblGrid>
                <a:gridCol w="4181492">
                  <a:extLst>
                    <a:ext uri="{9D8B030D-6E8A-4147-A177-3AD203B41FA5}">
                      <a16:colId xmlns:a16="http://schemas.microsoft.com/office/drawing/2014/main" val="3747016232"/>
                    </a:ext>
                  </a:extLst>
                </a:gridCol>
                <a:gridCol w="2055271">
                  <a:extLst>
                    <a:ext uri="{9D8B030D-6E8A-4147-A177-3AD203B41FA5}">
                      <a16:colId xmlns:a16="http://schemas.microsoft.com/office/drawing/2014/main" val="2297054664"/>
                    </a:ext>
                  </a:extLst>
                </a:gridCol>
                <a:gridCol w="2022846">
                  <a:extLst>
                    <a:ext uri="{9D8B030D-6E8A-4147-A177-3AD203B41FA5}">
                      <a16:colId xmlns:a16="http://schemas.microsoft.com/office/drawing/2014/main" val="3288108195"/>
                    </a:ext>
                  </a:extLst>
                </a:gridCol>
                <a:gridCol w="1993973">
                  <a:extLst>
                    <a:ext uri="{9D8B030D-6E8A-4147-A177-3AD203B41FA5}">
                      <a16:colId xmlns:a16="http://schemas.microsoft.com/office/drawing/2014/main" val="20002"/>
                    </a:ext>
                  </a:extLst>
                </a:gridCol>
              </a:tblGrid>
              <a:tr h="1104617">
                <a:tc>
                  <a:txBody>
                    <a:bodyPr/>
                    <a:lstStyle/>
                    <a:p>
                      <a:pPr algn="ctr"/>
                      <a:r>
                        <a:rPr lang="en-US" sz="2200" dirty="0">
                          <a:solidFill>
                            <a:schemeClr val="bg1"/>
                          </a:solidFill>
                        </a:rPr>
                        <a:t>CY 2019 Subawards</a:t>
                      </a:r>
                      <a:br>
                        <a:rPr lang="en-US" sz="2200" dirty="0">
                          <a:solidFill>
                            <a:schemeClr val="bg1"/>
                          </a:solidFill>
                        </a:rPr>
                      </a:br>
                      <a:r>
                        <a:rPr lang="en-US" sz="2200" dirty="0">
                          <a:solidFill>
                            <a:schemeClr val="bg1"/>
                          </a:solidFill>
                        </a:rPr>
                        <a:t>ROI Summary by Outcome</a:t>
                      </a:r>
                    </a:p>
                  </a:txBody>
                  <a:tcPr anchor="ctr">
                    <a:solidFill>
                      <a:srgbClr val="2761A5"/>
                    </a:solidFill>
                  </a:tcPr>
                </a:tc>
                <a:tc>
                  <a:txBody>
                    <a:bodyPr/>
                    <a:lstStyle/>
                    <a:p>
                      <a:pPr algn="ctr"/>
                      <a:r>
                        <a:rPr lang="en-US" sz="2200" dirty="0">
                          <a:solidFill>
                            <a:schemeClr val="bg1"/>
                          </a:solidFill>
                        </a:rPr>
                        <a:t>Jurisdictions </a:t>
                      </a:r>
                      <a:br>
                        <a:rPr lang="en-US" sz="2200" dirty="0">
                          <a:solidFill>
                            <a:schemeClr val="bg1"/>
                          </a:solidFill>
                        </a:rPr>
                      </a:br>
                      <a:r>
                        <a:rPr lang="en-US" sz="2200" dirty="0">
                          <a:solidFill>
                            <a:schemeClr val="bg1"/>
                          </a:solidFill>
                        </a:rPr>
                        <a:t>or </a:t>
                      </a:r>
                      <a:r>
                        <a:rPr lang="en-US" sz="2200" dirty="0">
                          <a:solidFill>
                            <a:schemeClr val="accent2">
                              <a:lumMod val="60000"/>
                              <a:lumOff val="40000"/>
                            </a:schemeClr>
                          </a:solidFill>
                        </a:rPr>
                        <a:t>Personnel</a:t>
                      </a:r>
                      <a:br>
                        <a:rPr lang="en-US" sz="2200" dirty="0">
                          <a:solidFill>
                            <a:schemeClr val="bg1"/>
                          </a:solidFill>
                        </a:rPr>
                      </a:br>
                      <a:r>
                        <a:rPr lang="en-US" sz="2200" dirty="0">
                          <a:solidFill>
                            <a:schemeClr val="bg1"/>
                          </a:solidFill>
                        </a:rPr>
                        <a:t>Supported</a:t>
                      </a:r>
                    </a:p>
                  </a:txBody>
                  <a:tcPr anchor="ctr">
                    <a:solidFill>
                      <a:srgbClr val="2761A5"/>
                    </a:solidFill>
                  </a:tcPr>
                </a:tc>
                <a:tc>
                  <a:txBody>
                    <a:bodyPr/>
                    <a:lstStyle/>
                    <a:p>
                      <a:pPr algn="ctr"/>
                      <a:r>
                        <a:rPr lang="en-US" sz="2200" dirty="0">
                          <a:solidFill>
                            <a:schemeClr val="bg1"/>
                          </a:solidFill>
                        </a:rPr>
                        <a:t>Average Cost</a:t>
                      </a:r>
                    </a:p>
                  </a:txBody>
                  <a:tcPr anchor="ctr">
                    <a:solidFill>
                      <a:srgbClr val="2761A5"/>
                    </a:solidFill>
                  </a:tcPr>
                </a:tc>
                <a:tc>
                  <a:txBody>
                    <a:bodyPr/>
                    <a:lstStyle/>
                    <a:p>
                      <a:pPr algn="ctr"/>
                      <a:r>
                        <a:rPr lang="en-US" sz="2200" dirty="0">
                          <a:solidFill>
                            <a:schemeClr val="bg1"/>
                          </a:solidFill>
                        </a:rPr>
                        <a:t>FDA Investment</a:t>
                      </a:r>
                    </a:p>
                  </a:txBody>
                  <a:tcPr anchor="ctr">
                    <a:solidFill>
                      <a:srgbClr val="2761A5"/>
                    </a:solidFill>
                  </a:tcPr>
                </a:tc>
                <a:extLst>
                  <a:ext uri="{0D108BD9-81ED-4DB2-BD59-A6C34878D82A}">
                    <a16:rowId xmlns:a16="http://schemas.microsoft.com/office/drawing/2014/main" val="1266529022"/>
                  </a:ext>
                </a:extLst>
              </a:tr>
              <a:tr h="429573">
                <a:tc>
                  <a:txBody>
                    <a:bodyPr/>
                    <a:lstStyle/>
                    <a:p>
                      <a:pPr algn="l"/>
                      <a:r>
                        <a:rPr lang="en-US" sz="2200" dirty="0"/>
                        <a:t>Self-Assessments</a:t>
                      </a:r>
                    </a:p>
                  </a:txBody>
                  <a:tcPr>
                    <a:solidFill>
                      <a:schemeClr val="bg1">
                        <a:lumMod val="85000"/>
                      </a:schemeClr>
                    </a:solidFill>
                  </a:tcPr>
                </a:tc>
                <a:tc>
                  <a:txBody>
                    <a:bodyPr/>
                    <a:lstStyle/>
                    <a:p>
                      <a:pPr algn="ctr"/>
                      <a:r>
                        <a:rPr lang="en-US" sz="2200" dirty="0"/>
                        <a:t>60</a:t>
                      </a:r>
                    </a:p>
                  </a:txBody>
                  <a:tcPr anchor="ctr">
                    <a:solidFill>
                      <a:schemeClr val="bg1">
                        <a:lumMod val="85000"/>
                      </a:schemeClr>
                    </a:solidFill>
                  </a:tcPr>
                </a:tc>
                <a:tc>
                  <a:txBody>
                    <a:bodyPr/>
                    <a:lstStyle/>
                    <a:p>
                      <a:pPr algn="ctr"/>
                      <a:r>
                        <a:rPr lang="en-US" sz="2200" dirty="0"/>
                        <a:t>$2,500</a:t>
                      </a:r>
                    </a:p>
                  </a:txBody>
                  <a:tcPr anchor="ctr">
                    <a:solidFill>
                      <a:schemeClr val="bg1">
                        <a:lumMod val="85000"/>
                      </a:schemeClr>
                    </a:solidFill>
                  </a:tcPr>
                </a:tc>
                <a:tc>
                  <a:txBody>
                    <a:bodyPr/>
                    <a:lstStyle/>
                    <a:p>
                      <a:pPr algn="ctr"/>
                      <a:r>
                        <a:rPr lang="en-US" sz="2200" dirty="0"/>
                        <a:t>$150,000</a:t>
                      </a:r>
                    </a:p>
                  </a:txBody>
                  <a:tcPr anchor="ctr">
                    <a:solidFill>
                      <a:schemeClr val="bg1">
                        <a:lumMod val="85000"/>
                      </a:schemeClr>
                    </a:solidFill>
                  </a:tcPr>
                </a:tc>
                <a:extLst>
                  <a:ext uri="{0D108BD9-81ED-4DB2-BD59-A6C34878D82A}">
                    <a16:rowId xmlns:a16="http://schemas.microsoft.com/office/drawing/2014/main" val="409946125"/>
                  </a:ext>
                </a:extLst>
              </a:tr>
              <a:tr h="476372">
                <a:tc>
                  <a:txBody>
                    <a:bodyPr/>
                    <a:lstStyle/>
                    <a:p>
                      <a:pPr algn="l"/>
                      <a:r>
                        <a:rPr lang="en-US" sz="2200" dirty="0"/>
                        <a:t>Standards Completed and Audited</a:t>
                      </a:r>
                    </a:p>
                  </a:txBody>
                  <a:tcPr>
                    <a:solidFill>
                      <a:schemeClr val="bg1">
                        <a:lumMod val="75000"/>
                      </a:schemeClr>
                    </a:solidFill>
                  </a:tcPr>
                </a:tc>
                <a:tc>
                  <a:txBody>
                    <a:bodyPr/>
                    <a:lstStyle/>
                    <a:p>
                      <a:pPr algn="ctr"/>
                      <a:r>
                        <a:rPr lang="en-US" sz="2200" dirty="0"/>
                        <a:t>132</a:t>
                      </a:r>
                    </a:p>
                  </a:txBody>
                  <a:tcPr anchor="ctr">
                    <a:solidFill>
                      <a:schemeClr val="bg1">
                        <a:lumMod val="75000"/>
                      </a:schemeClr>
                    </a:solidFill>
                  </a:tcPr>
                </a:tc>
                <a:tc>
                  <a:txBody>
                    <a:bodyPr/>
                    <a:lstStyle/>
                    <a:p>
                      <a:pPr algn="ctr"/>
                      <a:r>
                        <a:rPr lang="en-US" sz="2200" dirty="0"/>
                        <a:t>$1,986</a:t>
                      </a:r>
                    </a:p>
                  </a:txBody>
                  <a:tcPr anchor="ctr">
                    <a:solidFill>
                      <a:schemeClr val="bg1">
                        <a:lumMod val="75000"/>
                      </a:schemeClr>
                    </a:solidFill>
                  </a:tcPr>
                </a:tc>
                <a:tc>
                  <a:txBody>
                    <a:bodyPr/>
                    <a:lstStyle/>
                    <a:p>
                      <a:pPr algn="ctr"/>
                      <a:r>
                        <a:rPr lang="en-US" sz="2200" dirty="0"/>
                        <a:t>$262,000</a:t>
                      </a:r>
                    </a:p>
                  </a:txBody>
                  <a:tcPr anchor="ctr">
                    <a:solidFill>
                      <a:schemeClr val="bg1">
                        <a:lumMod val="75000"/>
                      </a:schemeClr>
                    </a:solidFill>
                  </a:tcPr>
                </a:tc>
                <a:extLst>
                  <a:ext uri="{0D108BD9-81ED-4DB2-BD59-A6C34878D82A}">
                    <a16:rowId xmlns:a16="http://schemas.microsoft.com/office/drawing/2014/main" val="2397580747"/>
                  </a:ext>
                </a:extLst>
              </a:tr>
              <a:tr h="854718">
                <a:tc>
                  <a:txBody>
                    <a:bodyPr/>
                    <a:lstStyle/>
                    <a:p>
                      <a:pPr algn="l"/>
                      <a:r>
                        <a:rPr lang="en-US" sz="2200" dirty="0"/>
                        <a:t>Personnel Trained (Retail Courses, Local Training,  FDA Seminars)</a:t>
                      </a:r>
                    </a:p>
                  </a:txBody>
                  <a:tcPr>
                    <a:solidFill>
                      <a:schemeClr val="bg1">
                        <a:lumMod val="85000"/>
                      </a:schemeClr>
                    </a:solidFill>
                  </a:tcPr>
                </a:tc>
                <a:tc>
                  <a:txBody>
                    <a:bodyPr/>
                    <a:lstStyle/>
                    <a:p>
                      <a:pPr algn="ctr"/>
                      <a:r>
                        <a:rPr lang="en-US" sz="2200" dirty="0">
                          <a:solidFill>
                            <a:schemeClr val="accent2">
                              <a:lumMod val="75000"/>
                            </a:schemeClr>
                          </a:solidFill>
                        </a:rPr>
                        <a:t>1,120</a:t>
                      </a:r>
                    </a:p>
                  </a:txBody>
                  <a:tcPr anchor="ctr">
                    <a:solidFill>
                      <a:schemeClr val="bg1">
                        <a:lumMod val="85000"/>
                      </a:schemeClr>
                    </a:solidFill>
                  </a:tcPr>
                </a:tc>
                <a:tc>
                  <a:txBody>
                    <a:bodyPr/>
                    <a:lstStyle/>
                    <a:p>
                      <a:pPr algn="ctr"/>
                      <a:r>
                        <a:rPr lang="en-US" sz="2200" dirty="0"/>
                        <a:t>$684</a:t>
                      </a:r>
                    </a:p>
                  </a:txBody>
                  <a:tcPr anchor="ctr">
                    <a:solidFill>
                      <a:schemeClr val="bg1">
                        <a:lumMod val="85000"/>
                      </a:schemeClr>
                    </a:solidFill>
                  </a:tcPr>
                </a:tc>
                <a:tc>
                  <a:txBody>
                    <a:bodyPr/>
                    <a:lstStyle/>
                    <a:p>
                      <a:pPr algn="ctr"/>
                      <a:r>
                        <a:rPr lang="en-US" sz="2200" dirty="0"/>
                        <a:t>$766,000</a:t>
                      </a:r>
                    </a:p>
                  </a:txBody>
                  <a:tcPr anchor="ctr">
                    <a:solidFill>
                      <a:schemeClr val="bg1">
                        <a:lumMod val="85000"/>
                      </a:schemeClr>
                    </a:solidFill>
                  </a:tcPr>
                </a:tc>
                <a:extLst>
                  <a:ext uri="{0D108BD9-81ED-4DB2-BD59-A6C34878D82A}">
                    <a16:rowId xmlns:a16="http://schemas.microsoft.com/office/drawing/2014/main" val="1485068308"/>
                  </a:ext>
                </a:extLst>
              </a:tr>
              <a:tr h="429573">
                <a:tc>
                  <a:txBody>
                    <a:bodyPr/>
                    <a:lstStyle/>
                    <a:p>
                      <a:pPr algn="l"/>
                      <a:r>
                        <a:rPr lang="en-US" sz="2200" dirty="0"/>
                        <a:t>Personnel Support Provided</a:t>
                      </a:r>
                    </a:p>
                  </a:txBody>
                  <a:tcPr>
                    <a:solidFill>
                      <a:schemeClr val="bg1">
                        <a:lumMod val="75000"/>
                      </a:schemeClr>
                    </a:solidFill>
                  </a:tcPr>
                </a:tc>
                <a:tc>
                  <a:txBody>
                    <a:bodyPr/>
                    <a:lstStyle/>
                    <a:p>
                      <a:pPr algn="ctr"/>
                      <a:r>
                        <a:rPr lang="en-US" sz="2200" dirty="0"/>
                        <a:t>32</a:t>
                      </a:r>
                    </a:p>
                  </a:txBody>
                  <a:tcPr anchor="ctr">
                    <a:solidFill>
                      <a:schemeClr val="bg1">
                        <a:lumMod val="75000"/>
                      </a:schemeClr>
                    </a:solidFill>
                  </a:tcPr>
                </a:tc>
                <a:tc>
                  <a:txBody>
                    <a:bodyPr/>
                    <a:lstStyle/>
                    <a:p>
                      <a:pPr algn="ctr"/>
                      <a:r>
                        <a:rPr lang="en-US" sz="2200" dirty="0"/>
                        <a:t>$5,488</a:t>
                      </a:r>
                    </a:p>
                  </a:txBody>
                  <a:tcPr anchor="ctr">
                    <a:solidFill>
                      <a:schemeClr val="bg1">
                        <a:lumMod val="75000"/>
                      </a:schemeClr>
                    </a:solidFill>
                  </a:tcPr>
                </a:tc>
                <a:tc>
                  <a:txBody>
                    <a:bodyPr/>
                    <a:lstStyle/>
                    <a:p>
                      <a:pPr algn="ctr"/>
                      <a:r>
                        <a:rPr lang="en-US" sz="2200" dirty="0"/>
                        <a:t>$176,000</a:t>
                      </a:r>
                    </a:p>
                  </a:txBody>
                  <a:tcPr anchor="ctr">
                    <a:solidFill>
                      <a:schemeClr val="bg1">
                        <a:lumMod val="75000"/>
                      </a:schemeClr>
                    </a:solidFill>
                  </a:tcPr>
                </a:tc>
                <a:extLst>
                  <a:ext uri="{0D108BD9-81ED-4DB2-BD59-A6C34878D82A}">
                    <a16:rowId xmlns:a16="http://schemas.microsoft.com/office/drawing/2014/main" val="662923919"/>
                  </a:ext>
                </a:extLst>
              </a:tr>
              <a:tr h="429573">
                <a:tc>
                  <a:txBody>
                    <a:bodyPr/>
                    <a:lstStyle/>
                    <a:p>
                      <a:pPr algn="l"/>
                      <a:r>
                        <a:rPr lang="en-US" sz="2200" dirty="0"/>
                        <a:t>Infrastructure Support Provided</a:t>
                      </a:r>
                    </a:p>
                  </a:txBody>
                  <a:tcPr>
                    <a:solidFill>
                      <a:schemeClr val="bg1">
                        <a:lumMod val="85000"/>
                      </a:schemeClr>
                    </a:solidFill>
                  </a:tcPr>
                </a:tc>
                <a:tc>
                  <a:txBody>
                    <a:bodyPr/>
                    <a:lstStyle/>
                    <a:p>
                      <a:pPr algn="ctr"/>
                      <a:r>
                        <a:rPr lang="en-US" sz="2200" dirty="0"/>
                        <a:t>70</a:t>
                      </a:r>
                    </a:p>
                  </a:txBody>
                  <a:tcPr anchor="ctr">
                    <a:solidFill>
                      <a:schemeClr val="bg1">
                        <a:lumMod val="85000"/>
                      </a:schemeClr>
                    </a:solidFill>
                  </a:tcPr>
                </a:tc>
                <a:tc>
                  <a:txBody>
                    <a:bodyPr/>
                    <a:lstStyle/>
                    <a:p>
                      <a:pPr algn="ctr"/>
                      <a:r>
                        <a:rPr lang="en-US" sz="2200" dirty="0"/>
                        <a:t>$5,571</a:t>
                      </a:r>
                    </a:p>
                  </a:txBody>
                  <a:tcPr anchor="ctr">
                    <a:solidFill>
                      <a:schemeClr val="bg1">
                        <a:lumMod val="85000"/>
                      </a:schemeClr>
                    </a:solidFill>
                  </a:tcPr>
                </a:tc>
                <a:tc>
                  <a:txBody>
                    <a:bodyPr/>
                    <a:lstStyle/>
                    <a:p>
                      <a:pPr algn="ctr"/>
                      <a:r>
                        <a:rPr lang="en-US" sz="2200" u="none" dirty="0"/>
                        <a:t>$390,000</a:t>
                      </a:r>
                    </a:p>
                  </a:txBody>
                  <a:tcPr anchor="ctr">
                    <a:solidFill>
                      <a:schemeClr val="bg1">
                        <a:lumMod val="85000"/>
                      </a:schemeClr>
                    </a:solidFill>
                  </a:tcPr>
                </a:tc>
                <a:extLst>
                  <a:ext uri="{0D108BD9-81ED-4DB2-BD59-A6C34878D82A}">
                    <a16:rowId xmlns:a16="http://schemas.microsoft.com/office/drawing/2014/main" val="620396003"/>
                  </a:ext>
                </a:extLst>
              </a:tr>
              <a:tr h="5190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rPr>
                        <a:t>Calendar Year 2019</a:t>
                      </a:r>
                      <a:r>
                        <a:rPr lang="en-US" sz="2200" b="1" baseline="0" dirty="0">
                          <a:solidFill>
                            <a:schemeClr val="bg1"/>
                          </a:solidFill>
                        </a:rPr>
                        <a:t> Totals</a:t>
                      </a:r>
                      <a:endParaRPr lang="en-US" sz="2200" b="1" dirty="0">
                        <a:solidFill>
                          <a:schemeClr val="bg1"/>
                        </a:solidFill>
                      </a:endParaRPr>
                    </a:p>
                  </a:txBody>
                  <a:tcPr anchor="ctr">
                    <a:solidFill>
                      <a:srgbClr val="2761A5"/>
                    </a:solidFill>
                  </a:tcPr>
                </a:tc>
                <a:tc>
                  <a:txBody>
                    <a:bodyPr/>
                    <a:lstStyle/>
                    <a:p>
                      <a:pPr algn="ctr"/>
                      <a:endParaRPr lang="en-US" sz="2200" b="1" dirty="0">
                        <a:solidFill>
                          <a:schemeClr val="bg1"/>
                        </a:solidFill>
                      </a:endParaRPr>
                    </a:p>
                  </a:txBody>
                  <a:tcPr anchor="ctr">
                    <a:solidFill>
                      <a:srgbClr val="2761A5"/>
                    </a:solidFill>
                  </a:tcPr>
                </a:tc>
                <a:tc>
                  <a:txBody>
                    <a:bodyPr/>
                    <a:lstStyle/>
                    <a:p>
                      <a:pPr algn="ctr"/>
                      <a:r>
                        <a:rPr lang="en-US" sz="2200" b="1" dirty="0">
                          <a:solidFill>
                            <a:schemeClr val="bg1"/>
                          </a:solidFill>
                        </a:rPr>
                        <a:t>$5,912</a:t>
                      </a:r>
                    </a:p>
                  </a:txBody>
                  <a:tcPr anchor="ctr">
                    <a:solidFill>
                      <a:srgbClr val="2761A5"/>
                    </a:solidFill>
                  </a:tcPr>
                </a:tc>
                <a:tc>
                  <a:txBody>
                    <a:bodyPr/>
                    <a:lstStyle/>
                    <a:p>
                      <a:pPr algn="ctr"/>
                      <a:r>
                        <a:rPr lang="en-US" sz="2200" b="1" dirty="0">
                          <a:solidFill>
                            <a:schemeClr val="bg1"/>
                          </a:solidFill>
                        </a:rPr>
                        <a:t>$1,744,000</a:t>
                      </a:r>
                    </a:p>
                  </a:txBody>
                  <a:tcPr anchor="ctr">
                    <a:solidFill>
                      <a:srgbClr val="2761A5"/>
                    </a:solidFill>
                  </a:tcPr>
                </a:tc>
                <a:extLst>
                  <a:ext uri="{0D108BD9-81ED-4DB2-BD59-A6C34878D82A}">
                    <a16:rowId xmlns:a16="http://schemas.microsoft.com/office/drawing/2014/main" val="10006"/>
                  </a:ext>
                </a:extLst>
              </a:tr>
            </a:tbl>
          </a:graphicData>
        </a:graphic>
      </p:graphicFrame>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11</a:t>
            </a:fld>
            <a:endParaRPr lang="en-US" dirty="0"/>
          </a:p>
        </p:txBody>
      </p:sp>
      <p:cxnSp>
        <p:nvCxnSpPr>
          <p:cNvPr id="6" name="Straight Connector 5"/>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340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800"/>
                            </p:stCondLst>
                            <p:childTnLst>
                              <p:par>
                                <p:cTn id="12" presetID="10" presetClass="entr" presetSubtype="0" fill="hold"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5788" y="1522468"/>
            <a:ext cx="10373895" cy="4897905"/>
          </a:xfrm>
        </p:spPr>
        <p:txBody>
          <a:bodyPr>
            <a:noAutofit/>
          </a:bodyPr>
          <a:lstStyle/>
          <a:p>
            <a:pPr marL="0" indent="0">
              <a:buNone/>
            </a:pPr>
            <a:r>
              <a:rPr lang="en-US" sz="2000" i="1" dirty="0">
                <a:solidFill>
                  <a:srgbClr val="000000"/>
                </a:solidFill>
                <a:latin typeface="Calibri" panose="020F0502020204030204" pitchFamily="34" charset="0"/>
              </a:rPr>
              <a:t>“The VNRFRPS Grant has greatly aided LLCHD to advance the Retail Standards work being done by the department. </a:t>
            </a:r>
            <a:r>
              <a:rPr lang="en-US" sz="2400" b="1" i="1" dirty="0">
                <a:solidFill>
                  <a:srgbClr val="000000"/>
                </a:solidFill>
                <a:latin typeface="Calibri" panose="020F0502020204030204" pitchFamily="34" charset="0"/>
              </a:rPr>
              <a:t>These grants are easy to apply for and easy to report on</a:t>
            </a:r>
            <a:r>
              <a:rPr lang="en-US" sz="2000" i="1" dirty="0">
                <a:solidFill>
                  <a:srgbClr val="000000"/>
                </a:solidFill>
                <a:latin typeface="Calibri" panose="020F0502020204030204" pitchFamily="34" charset="0"/>
              </a:rPr>
              <a:t>, allowing us to do more work </a:t>
            </a:r>
            <a:r>
              <a:rPr lang="en-US" sz="2400" b="1" i="1" dirty="0">
                <a:solidFill>
                  <a:srgbClr val="000000"/>
                </a:solidFill>
                <a:latin typeface="Calibri" panose="020F0502020204030204" pitchFamily="34" charset="0"/>
              </a:rPr>
              <a:t>without excessive administrative burden</a:t>
            </a:r>
            <a:r>
              <a:rPr lang="en-US" sz="2000" i="1" dirty="0">
                <a:solidFill>
                  <a:srgbClr val="000000"/>
                </a:solidFill>
                <a:latin typeface="Calibri" panose="020F0502020204030204" pitchFamily="34" charset="0"/>
              </a:rPr>
              <a:t>.”</a:t>
            </a:r>
            <a:endParaRPr lang="en-US" sz="2000" dirty="0">
              <a:solidFill>
                <a:srgbClr val="000000"/>
              </a:solidFill>
              <a:latin typeface="Calibri" panose="020F0502020204030204" pitchFamily="34" charset="0"/>
            </a:endParaRPr>
          </a:p>
          <a:p>
            <a:pPr marL="0" indent="0">
              <a:buNone/>
            </a:pPr>
            <a:r>
              <a:rPr lang="en-US" sz="2000" b="1" dirty="0">
                <a:solidFill>
                  <a:schemeClr val="accent1">
                    <a:lumMod val="75000"/>
                  </a:schemeClr>
                </a:solidFill>
                <a:latin typeface="Calibri" panose="020F0502020204030204" pitchFamily="34" charset="0"/>
              </a:rPr>
              <a:t>				        - Lincoln Lancaster County Health Department</a:t>
            </a:r>
            <a:endParaRPr lang="en-US" sz="1000" b="1" dirty="0">
              <a:solidFill>
                <a:schemeClr val="accent1">
                  <a:lumMod val="75000"/>
                </a:schemeClr>
              </a:solidFill>
              <a:latin typeface="Calibri" panose="020F0502020204030204" pitchFamily="34" charset="0"/>
            </a:endParaRPr>
          </a:p>
          <a:p>
            <a:pPr marL="0" indent="0">
              <a:buNone/>
            </a:pPr>
            <a:endParaRPr lang="en-US" sz="1000" b="1" dirty="0">
              <a:solidFill>
                <a:schemeClr val="accent1">
                  <a:lumMod val="75000"/>
                </a:schemeClr>
              </a:solidFill>
              <a:latin typeface="Calibri" panose="020F0502020204030204" pitchFamily="34" charset="0"/>
            </a:endParaRPr>
          </a:p>
          <a:p>
            <a:pPr marL="0" indent="0">
              <a:buNone/>
            </a:pPr>
            <a:r>
              <a:rPr lang="en-US" sz="2000" i="1" dirty="0"/>
              <a:t>“The grant format funded by the FDA and administered by AFDO has by far been the </a:t>
            </a:r>
            <a:r>
              <a:rPr lang="en-US" sz="2400" b="1" i="1" dirty="0"/>
              <a:t>simplest grant application to date</a:t>
            </a:r>
            <a:r>
              <a:rPr lang="en-US" sz="2000" i="1" dirty="0"/>
              <a:t>. I would </a:t>
            </a:r>
            <a:r>
              <a:rPr lang="en-US" sz="2400" b="1" i="1" dirty="0"/>
              <a:t>highly recommend </a:t>
            </a:r>
            <a:r>
              <a:rPr lang="en-US" sz="2000" i="1" dirty="0"/>
              <a:t>state and local food safety programs consider applying for these grants. The amount of money dedicated from the FDA to help state and local programs conform to the VNRFRPS is greatly appreciated.”</a:t>
            </a:r>
          </a:p>
          <a:p>
            <a:pPr marL="0" indent="0">
              <a:buNone/>
            </a:pPr>
            <a:r>
              <a:rPr lang="en-US" sz="2000" b="1" dirty="0">
                <a:solidFill>
                  <a:schemeClr val="accent1">
                    <a:lumMod val="75000"/>
                  </a:schemeClr>
                </a:solidFill>
              </a:rPr>
              <a:t>				        - Kansas Department of Agriculture</a:t>
            </a:r>
            <a:endParaRPr lang="en-US" sz="1000" b="1" dirty="0">
              <a:solidFill>
                <a:schemeClr val="accent1">
                  <a:lumMod val="75000"/>
                </a:schemeClr>
              </a:solidFill>
            </a:endParaRPr>
          </a:p>
          <a:p>
            <a:pPr marL="0" indent="0">
              <a:buNone/>
            </a:pPr>
            <a:endParaRPr lang="en-US" sz="1000" dirty="0"/>
          </a:p>
          <a:p>
            <a:pPr marL="0" indent="0">
              <a:buNone/>
            </a:pPr>
            <a:r>
              <a:rPr lang="en-US" sz="2000" i="1" dirty="0"/>
              <a:t>“The </a:t>
            </a:r>
            <a:r>
              <a:rPr lang="en-US" sz="2400" b="1" i="1" dirty="0"/>
              <a:t>customer support </a:t>
            </a:r>
            <a:r>
              <a:rPr lang="en-US" sz="2000" i="1" dirty="0"/>
              <a:t>provided through AFDO and the </a:t>
            </a:r>
            <a:r>
              <a:rPr lang="en-US" sz="2400" b="1" i="1" dirty="0"/>
              <a:t>ease of the application and reporting</a:t>
            </a:r>
            <a:r>
              <a:rPr lang="en-US" sz="2000" b="1" i="1" dirty="0"/>
              <a:t> </a:t>
            </a:r>
            <a:r>
              <a:rPr lang="en-US" sz="2000" i="1" dirty="0"/>
              <a:t>process were </a:t>
            </a:r>
            <a:r>
              <a:rPr lang="en-US" sz="2400" b="1" i="1" dirty="0"/>
              <a:t>outstanding</a:t>
            </a:r>
            <a:r>
              <a:rPr lang="en-US" sz="2000" i="1" dirty="0"/>
              <a:t>.”</a:t>
            </a:r>
          </a:p>
          <a:p>
            <a:pPr marL="0" indent="0">
              <a:buNone/>
            </a:pPr>
            <a:r>
              <a:rPr lang="en-US" sz="2000" b="1" dirty="0">
                <a:solidFill>
                  <a:schemeClr val="accent1">
                    <a:lumMod val="75000"/>
                  </a:schemeClr>
                </a:solidFill>
              </a:rPr>
              <a:t>				        - Colorado Department of Public Health and Environment</a:t>
            </a:r>
          </a:p>
          <a:p>
            <a:pPr marL="0" indent="0">
              <a:buNone/>
            </a:pPr>
            <a:endParaRPr lang="en-US" sz="2400" dirty="0"/>
          </a:p>
          <a:p>
            <a:pPr marL="0" indent="0">
              <a:buNone/>
            </a:pPr>
            <a:br>
              <a:rPr lang="en-US" sz="2400" dirty="0"/>
            </a:br>
            <a:endParaRPr lang="en-US" sz="2400" dirty="0">
              <a:solidFill>
                <a:schemeClr val="accent1">
                  <a:lumMod val="75000"/>
                </a:schemeClr>
              </a:solidFill>
            </a:endParaRPr>
          </a:p>
          <a:p>
            <a:pPr marL="0" indent="0">
              <a:buNone/>
            </a:pPr>
            <a:endParaRPr lang="en-US" sz="2400" i="1" kern="0" dirty="0">
              <a:solidFill>
                <a:schemeClr val="accent1">
                  <a:lumMod val="75000"/>
                </a:schemeClr>
              </a:solidFill>
              <a:cs typeface="Arial" panose="020B0604020202020204" pitchFamily="34" charset="0"/>
            </a:endParaRPr>
          </a:p>
        </p:txBody>
      </p:sp>
      <p:sp>
        <p:nvSpPr>
          <p:cNvPr id="5" name="Title 1"/>
          <p:cNvSpPr txBox="1">
            <a:spLocks/>
          </p:cNvSpPr>
          <p:nvPr/>
        </p:nvSpPr>
        <p:spPr>
          <a:xfrm>
            <a:off x="838200" y="2455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761A5"/>
                </a:solidFill>
                <a:latin typeface="Calibri"/>
                <a:cs typeface="Calibri"/>
              </a:rPr>
              <a:t>Grantee Comments About the Program</a:t>
            </a:r>
          </a:p>
        </p:txBody>
      </p:sp>
      <p:cxnSp>
        <p:nvCxnSpPr>
          <p:cNvPr id="6" name="Straight Connector 5"/>
          <p:cNvCxnSpPr/>
          <p:nvPr/>
        </p:nvCxnSpPr>
        <p:spPr>
          <a:xfrm flipV="1">
            <a:off x="956236" y="1359648"/>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7"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12</a:t>
            </a:fld>
            <a:endParaRPr lang="en-US" dirty="0"/>
          </a:p>
        </p:txBody>
      </p:sp>
    </p:spTree>
    <p:extLst>
      <p:ext uri="{BB962C8B-B14F-4D97-AF65-F5344CB8AC3E}">
        <p14:creationId xmlns:p14="http://schemas.microsoft.com/office/powerpoint/2010/main" val="193321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800"/>
                            </p:stCondLst>
                            <p:childTnLst>
                              <p:par>
                                <p:cTn id="12" presetID="10" presetClass="entr" presetSubtype="0" fill="hold" nodeType="afterEffect">
                                  <p:stCondLst>
                                    <p:cond delay="2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25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1550"/>
                            </p:stCondLst>
                            <p:childTnLst>
                              <p:par>
                                <p:cTn id="19" presetID="10" presetClass="entr" presetSubtype="0" fill="hold" nodeType="afterEffect">
                                  <p:stCondLst>
                                    <p:cond delay="25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25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300"/>
                            </p:stCondLst>
                            <p:childTnLst>
                              <p:par>
                                <p:cTn id="26" presetID="10" presetClass="entr" presetSubtype="0" fill="hold" nodeType="afterEffect">
                                  <p:stCondLst>
                                    <p:cond delay="25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25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98104"/>
            <a:ext cx="10322860" cy="1812115"/>
          </a:xfrm>
        </p:spPr>
        <p:txBody>
          <a:bodyPr>
            <a:normAutofit/>
          </a:bodyPr>
          <a:lstStyle/>
          <a:p>
            <a:pPr marL="0" indent="0">
              <a:buNone/>
            </a:pPr>
            <a:r>
              <a:rPr lang="en-US" dirty="0"/>
              <a:t>The application portal will be open to accept submissions for the CY 2020 funding year from </a:t>
            </a:r>
            <a:r>
              <a:rPr lang="en-US" b="1" dirty="0"/>
              <a:t>September 4, 2019 through October 15, 2019 at 7:59 PM Eastern Time</a:t>
            </a:r>
            <a:r>
              <a:rPr lang="en-US" dirty="0"/>
              <a:t>.  </a:t>
            </a:r>
          </a:p>
        </p:txBody>
      </p:sp>
      <p:sp>
        <p:nvSpPr>
          <p:cNvPr id="6" name="Title 1"/>
          <p:cNvSpPr txBox="1">
            <a:spLocks/>
          </p:cNvSpPr>
          <p:nvPr/>
        </p:nvSpPr>
        <p:spPr>
          <a:xfrm>
            <a:off x="838200" y="4180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lumMod val="75000"/>
                  </a:schemeClr>
                </a:solidFill>
                <a:latin typeface="Calibri"/>
                <a:cs typeface="Calibri"/>
              </a:rPr>
              <a:t>Calendar Year 2020 Application Period</a:t>
            </a:r>
          </a:p>
        </p:txBody>
      </p:sp>
      <p:cxnSp>
        <p:nvCxnSpPr>
          <p:cNvPr id="7" name="Straight Connector 6"/>
          <p:cNvCxnSpPr/>
          <p:nvPr/>
        </p:nvCxnSpPr>
        <p:spPr>
          <a:xfrm flipV="1">
            <a:off x="956236" y="1532128"/>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10"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13</a:t>
            </a:fld>
            <a:endParaRPr lang="en-US" dirty="0"/>
          </a:p>
        </p:txBody>
      </p:sp>
    </p:spTree>
    <p:extLst>
      <p:ext uri="{BB962C8B-B14F-4D97-AF65-F5344CB8AC3E}">
        <p14:creationId xmlns:p14="http://schemas.microsoft.com/office/powerpoint/2010/main" val="327242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8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2455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lumMod val="75000"/>
                  </a:schemeClr>
                </a:solidFill>
                <a:latin typeface="Calibri"/>
                <a:cs typeface="Calibri"/>
              </a:rPr>
              <a:t>Retail Funding Categories</a:t>
            </a:r>
          </a:p>
        </p:txBody>
      </p:sp>
      <p:cxnSp>
        <p:nvCxnSpPr>
          <p:cNvPr id="6" name="Straight Connector 5"/>
          <p:cNvCxnSpPr/>
          <p:nvPr/>
        </p:nvCxnSpPr>
        <p:spPr>
          <a:xfrm flipV="1">
            <a:off x="956236" y="1359648"/>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1001653" y="2827121"/>
            <a:ext cx="9990793" cy="1974984"/>
            <a:chOff x="1001653" y="2648241"/>
            <a:chExt cx="9990793" cy="1974984"/>
          </a:xfrm>
        </p:grpSpPr>
        <p:grpSp>
          <p:nvGrpSpPr>
            <p:cNvPr id="16" name="Group 15"/>
            <p:cNvGrpSpPr/>
            <p:nvPr/>
          </p:nvGrpSpPr>
          <p:grpSpPr>
            <a:xfrm>
              <a:off x="1001653" y="2665415"/>
              <a:ext cx="1413047" cy="1942411"/>
              <a:chOff x="1001653" y="2862183"/>
              <a:chExt cx="1413047" cy="1942411"/>
            </a:xfrm>
          </p:grpSpPr>
          <p:sp>
            <p:nvSpPr>
              <p:cNvPr id="13" name="Rectangle 12"/>
              <p:cNvSpPr/>
              <p:nvPr/>
            </p:nvSpPr>
            <p:spPr>
              <a:xfrm>
                <a:off x="1001653" y="2862183"/>
                <a:ext cx="1413047" cy="191404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001653" y="3327266"/>
                <a:ext cx="1413047" cy="1477328"/>
              </a:xfrm>
              <a:prstGeom prst="rect">
                <a:avLst/>
              </a:prstGeom>
              <a:noFill/>
            </p:spPr>
            <p:txBody>
              <a:bodyPr wrap="square" rtlCol="0">
                <a:spAutoFit/>
              </a:bodyPr>
              <a:lstStyle/>
              <a:p>
                <a:pPr algn="ctr"/>
                <a:r>
                  <a:rPr lang="en-US" b="1" dirty="0"/>
                  <a:t>Small Projects</a:t>
                </a:r>
              </a:p>
              <a:p>
                <a:pPr algn="ctr"/>
                <a:endParaRPr lang="en-US" b="1" dirty="0"/>
              </a:p>
              <a:p>
                <a:pPr algn="ctr"/>
                <a:r>
                  <a:rPr lang="en-US" dirty="0"/>
                  <a:t>Up to</a:t>
                </a:r>
              </a:p>
              <a:p>
                <a:pPr algn="ctr"/>
                <a:r>
                  <a:rPr lang="en-US" dirty="0"/>
                  <a:t>$3,000</a:t>
                </a:r>
              </a:p>
            </p:txBody>
          </p:sp>
        </p:grpSp>
        <p:grpSp>
          <p:nvGrpSpPr>
            <p:cNvPr id="17" name="Group 16"/>
            <p:cNvGrpSpPr/>
            <p:nvPr/>
          </p:nvGrpSpPr>
          <p:grpSpPr>
            <a:xfrm>
              <a:off x="3890713" y="2656838"/>
              <a:ext cx="1413047" cy="1942411"/>
              <a:chOff x="1001653" y="2862183"/>
              <a:chExt cx="1413047" cy="1942411"/>
            </a:xfrm>
          </p:grpSpPr>
          <p:sp>
            <p:nvSpPr>
              <p:cNvPr id="18" name="Rectangle 17"/>
              <p:cNvSpPr/>
              <p:nvPr/>
            </p:nvSpPr>
            <p:spPr>
              <a:xfrm>
                <a:off x="1001653" y="2862183"/>
                <a:ext cx="1413047" cy="191404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1001653" y="3327266"/>
                <a:ext cx="1413047" cy="1477328"/>
              </a:xfrm>
              <a:prstGeom prst="rect">
                <a:avLst/>
              </a:prstGeom>
              <a:noFill/>
            </p:spPr>
            <p:txBody>
              <a:bodyPr wrap="square" rtlCol="0">
                <a:spAutoFit/>
              </a:bodyPr>
              <a:lstStyle/>
              <a:p>
                <a:pPr algn="ctr"/>
                <a:r>
                  <a:rPr lang="en-US" b="1" dirty="0"/>
                  <a:t>Moderate Projects</a:t>
                </a:r>
              </a:p>
              <a:p>
                <a:pPr algn="ctr"/>
                <a:endParaRPr lang="en-US" b="1" dirty="0"/>
              </a:p>
              <a:p>
                <a:pPr algn="ctr"/>
                <a:r>
                  <a:rPr lang="en-US" dirty="0"/>
                  <a:t>Up to $20,000</a:t>
                </a:r>
              </a:p>
            </p:txBody>
          </p:sp>
        </p:grpSp>
        <p:grpSp>
          <p:nvGrpSpPr>
            <p:cNvPr id="20" name="Group 19"/>
            <p:cNvGrpSpPr/>
            <p:nvPr/>
          </p:nvGrpSpPr>
          <p:grpSpPr>
            <a:xfrm>
              <a:off x="6708227" y="2648241"/>
              <a:ext cx="1413047" cy="1942411"/>
              <a:chOff x="1001653" y="2862183"/>
              <a:chExt cx="1413047" cy="1942411"/>
            </a:xfrm>
          </p:grpSpPr>
          <p:sp>
            <p:nvSpPr>
              <p:cNvPr id="21" name="Rectangle 20"/>
              <p:cNvSpPr/>
              <p:nvPr/>
            </p:nvSpPr>
            <p:spPr>
              <a:xfrm>
                <a:off x="1001653" y="2862183"/>
                <a:ext cx="1413047" cy="191404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1001653" y="3327266"/>
                <a:ext cx="1413047" cy="1477328"/>
              </a:xfrm>
              <a:prstGeom prst="rect">
                <a:avLst/>
              </a:prstGeom>
              <a:noFill/>
            </p:spPr>
            <p:txBody>
              <a:bodyPr wrap="square" rtlCol="0">
                <a:spAutoFit/>
              </a:bodyPr>
              <a:lstStyle/>
              <a:p>
                <a:pPr algn="ctr"/>
                <a:r>
                  <a:rPr lang="en-US" b="1" dirty="0"/>
                  <a:t>Training Projects</a:t>
                </a:r>
              </a:p>
              <a:p>
                <a:pPr algn="ctr"/>
                <a:endParaRPr lang="en-US" b="1" dirty="0"/>
              </a:p>
              <a:p>
                <a:pPr algn="ctr"/>
                <a:r>
                  <a:rPr lang="en-US" dirty="0"/>
                  <a:t>Up to</a:t>
                </a:r>
              </a:p>
              <a:p>
                <a:pPr algn="ctr"/>
                <a:r>
                  <a:rPr lang="en-US" dirty="0"/>
                  <a:t>$3,000</a:t>
                </a:r>
              </a:p>
            </p:txBody>
          </p:sp>
        </p:grpSp>
        <p:grpSp>
          <p:nvGrpSpPr>
            <p:cNvPr id="23" name="Group 22"/>
            <p:cNvGrpSpPr/>
            <p:nvPr/>
          </p:nvGrpSpPr>
          <p:grpSpPr>
            <a:xfrm>
              <a:off x="9579399" y="2675422"/>
              <a:ext cx="1413047" cy="1947803"/>
              <a:chOff x="965879" y="2862183"/>
              <a:chExt cx="1413047" cy="1947803"/>
            </a:xfrm>
          </p:grpSpPr>
          <p:sp>
            <p:nvSpPr>
              <p:cNvPr id="24" name="Rectangle 23"/>
              <p:cNvSpPr/>
              <p:nvPr/>
            </p:nvSpPr>
            <p:spPr>
              <a:xfrm>
                <a:off x="965879" y="2862183"/>
                <a:ext cx="1413047" cy="191404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965879" y="3255714"/>
                <a:ext cx="1413047" cy="1554272"/>
              </a:xfrm>
              <a:prstGeom prst="rect">
                <a:avLst/>
              </a:prstGeom>
              <a:noFill/>
            </p:spPr>
            <p:txBody>
              <a:bodyPr wrap="square" rtlCol="0">
                <a:spAutoFit/>
              </a:bodyPr>
              <a:lstStyle/>
              <a:p>
                <a:pPr algn="ctr"/>
                <a:r>
                  <a:rPr lang="en-US" b="1" dirty="0"/>
                  <a:t>Food Protection Task Force</a:t>
                </a:r>
              </a:p>
              <a:p>
                <a:pPr algn="ctr">
                  <a:spcBef>
                    <a:spcPts val="600"/>
                  </a:spcBef>
                </a:pPr>
                <a:r>
                  <a:rPr lang="en-US" dirty="0"/>
                  <a:t>Up to</a:t>
                </a:r>
              </a:p>
              <a:p>
                <a:pPr algn="ctr"/>
                <a:r>
                  <a:rPr lang="en-US" dirty="0"/>
                  <a:t>$3,000</a:t>
                </a:r>
              </a:p>
            </p:txBody>
          </p:sp>
        </p:grpSp>
      </p:grpSp>
      <p:sp>
        <p:nvSpPr>
          <p:cNvPr id="8" name="Oval 7"/>
          <p:cNvSpPr/>
          <p:nvPr/>
        </p:nvSpPr>
        <p:spPr>
          <a:xfrm>
            <a:off x="947992" y="1878291"/>
            <a:ext cx="1520367" cy="1359525"/>
          </a:xfrm>
          <a:prstGeom prst="ellipse">
            <a:avLst/>
          </a:prstGeom>
          <a:solidFill>
            <a:schemeClr val="accent2"/>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Category</a:t>
            </a:r>
          </a:p>
          <a:p>
            <a:pPr algn="ctr"/>
            <a:r>
              <a:rPr lang="en-US" sz="3600" b="1" dirty="0"/>
              <a:t>1</a:t>
            </a:r>
            <a:endParaRPr lang="en-US" b="1" dirty="0"/>
          </a:p>
        </p:txBody>
      </p:sp>
      <p:sp>
        <p:nvSpPr>
          <p:cNvPr id="9" name="Oval 8"/>
          <p:cNvSpPr/>
          <p:nvPr/>
        </p:nvSpPr>
        <p:spPr>
          <a:xfrm>
            <a:off x="3837052" y="1869695"/>
            <a:ext cx="1520367" cy="1359525"/>
          </a:xfrm>
          <a:prstGeom prst="ellipse">
            <a:avLst/>
          </a:prstGeom>
          <a:solidFill>
            <a:schemeClr val="tx2">
              <a:lumMod val="75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Category</a:t>
            </a:r>
          </a:p>
          <a:p>
            <a:pPr algn="ctr"/>
            <a:r>
              <a:rPr lang="en-US" sz="3600" b="1" dirty="0"/>
              <a:t>2</a:t>
            </a:r>
            <a:endParaRPr lang="en-US" b="1" dirty="0"/>
          </a:p>
        </p:txBody>
      </p:sp>
      <p:sp>
        <p:nvSpPr>
          <p:cNvPr id="10" name="Oval 9"/>
          <p:cNvSpPr/>
          <p:nvPr/>
        </p:nvSpPr>
        <p:spPr>
          <a:xfrm>
            <a:off x="6663146" y="1887583"/>
            <a:ext cx="1520367" cy="1359525"/>
          </a:xfrm>
          <a:prstGeom prst="ellipse">
            <a:avLst/>
          </a:prstGeom>
          <a:solidFill>
            <a:schemeClr val="accent6">
              <a:lumMod val="75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Category</a:t>
            </a:r>
          </a:p>
          <a:p>
            <a:pPr algn="ctr"/>
            <a:r>
              <a:rPr lang="en-US" sz="3600" b="1" dirty="0"/>
              <a:t>3</a:t>
            </a:r>
            <a:endParaRPr lang="en-US" b="1" dirty="0"/>
          </a:p>
        </p:txBody>
      </p:sp>
      <p:sp>
        <p:nvSpPr>
          <p:cNvPr id="11" name="Oval 10"/>
          <p:cNvSpPr/>
          <p:nvPr/>
        </p:nvSpPr>
        <p:spPr>
          <a:xfrm>
            <a:off x="9516432" y="1878987"/>
            <a:ext cx="1520367" cy="1359525"/>
          </a:xfrm>
          <a:prstGeom prst="ellipse">
            <a:avLst/>
          </a:prstGeom>
          <a:solidFill>
            <a:schemeClr val="accent5"/>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Category</a:t>
            </a:r>
          </a:p>
          <a:p>
            <a:pPr algn="ctr"/>
            <a:r>
              <a:rPr lang="en-US" sz="3600" b="1" dirty="0"/>
              <a:t>4</a:t>
            </a:r>
            <a:endParaRPr lang="en-US" b="1" dirty="0"/>
          </a:p>
        </p:txBody>
      </p:sp>
      <p:sp>
        <p:nvSpPr>
          <p:cNvPr id="27"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14</a:t>
            </a:fld>
            <a:endParaRPr lang="en-US" dirty="0"/>
          </a:p>
        </p:txBody>
      </p:sp>
    </p:spTree>
    <p:extLst>
      <p:ext uri="{BB962C8B-B14F-4D97-AF65-F5344CB8AC3E}">
        <p14:creationId xmlns:p14="http://schemas.microsoft.com/office/powerpoint/2010/main" val="328441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8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22" presetClass="entr" presetSubtype="1" fill="hold" nodeType="withEffect">
                                  <p:stCondLst>
                                    <p:cond delay="20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2455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lumMod val="75000"/>
                  </a:schemeClr>
                </a:solidFill>
                <a:latin typeface="Calibri"/>
                <a:cs typeface="Calibri"/>
              </a:rPr>
              <a:t>Category 1 Detail</a:t>
            </a:r>
          </a:p>
        </p:txBody>
      </p:sp>
      <p:cxnSp>
        <p:nvCxnSpPr>
          <p:cNvPr id="6" name="Straight Connector 5"/>
          <p:cNvCxnSpPr/>
          <p:nvPr/>
        </p:nvCxnSpPr>
        <p:spPr>
          <a:xfrm flipV="1">
            <a:off x="956236" y="1359648"/>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3935067" y="1798144"/>
            <a:ext cx="7011574" cy="2817084"/>
            <a:chOff x="3837052" y="1690815"/>
            <a:chExt cx="7199747" cy="2932410"/>
          </a:xfrm>
        </p:grpSpPr>
        <p:grpSp>
          <p:nvGrpSpPr>
            <p:cNvPr id="17" name="Group 16"/>
            <p:cNvGrpSpPr/>
            <p:nvPr/>
          </p:nvGrpSpPr>
          <p:grpSpPr>
            <a:xfrm>
              <a:off x="3890713" y="2656838"/>
              <a:ext cx="1413047" cy="1942411"/>
              <a:chOff x="1001653" y="2862183"/>
              <a:chExt cx="1413047" cy="1942411"/>
            </a:xfrm>
          </p:grpSpPr>
          <p:sp>
            <p:nvSpPr>
              <p:cNvPr id="18" name="Rectangle 17"/>
              <p:cNvSpPr/>
              <p:nvPr/>
            </p:nvSpPr>
            <p:spPr>
              <a:xfrm>
                <a:off x="1001653" y="2862183"/>
                <a:ext cx="1413047" cy="191404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1001653" y="3327266"/>
                <a:ext cx="1413047" cy="1477328"/>
              </a:xfrm>
              <a:prstGeom prst="rect">
                <a:avLst/>
              </a:prstGeom>
              <a:noFill/>
            </p:spPr>
            <p:txBody>
              <a:bodyPr wrap="square" rtlCol="0">
                <a:spAutoFit/>
              </a:bodyPr>
              <a:lstStyle/>
              <a:p>
                <a:pPr algn="ctr"/>
                <a:r>
                  <a:rPr lang="en-US" sz="1700" b="1" dirty="0"/>
                  <a:t>Moderate Projects</a:t>
                </a:r>
              </a:p>
              <a:p>
                <a:pPr algn="ctr"/>
                <a:endParaRPr lang="en-US" sz="1700" b="1" dirty="0"/>
              </a:p>
              <a:p>
                <a:pPr algn="ctr"/>
                <a:r>
                  <a:rPr lang="en-US" sz="1700" dirty="0"/>
                  <a:t>Up to $20,000</a:t>
                </a:r>
              </a:p>
            </p:txBody>
          </p:sp>
        </p:grpSp>
        <p:grpSp>
          <p:nvGrpSpPr>
            <p:cNvPr id="20" name="Group 19"/>
            <p:cNvGrpSpPr/>
            <p:nvPr/>
          </p:nvGrpSpPr>
          <p:grpSpPr>
            <a:xfrm>
              <a:off x="6708227" y="2648241"/>
              <a:ext cx="1413047" cy="1942411"/>
              <a:chOff x="1001653" y="2862183"/>
              <a:chExt cx="1413047" cy="1942411"/>
            </a:xfrm>
          </p:grpSpPr>
          <p:sp>
            <p:nvSpPr>
              <p:cNvPr id="21" name="Rectangle 20"/>
              <p:cNvSpPr/>
              <p:nvPr/>
            </p:nvSpPr>
            <p:spPr>
              <a:xfrm>
                <a:off x="1001653" y="2862183"/>
                <a:ext cx="1413047" cy="191404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1001653" y="3327266"/>
                <a:ext cx="1413047" cy="1477328"/>
              </a:xfrm>
              <a:prstGeom prst="rect">
                <a:avLst/>
              </a:prstGeom>
              <a:noFill/>
            </p:spPr>
            <p:txBody>
              <a:bodyPr wrap="square" rtlCol="0">
                <a:spAutoFit/>
              </a:bodyPr>
              <a:lstStyle/>
              <a:p>
                <a:pPr algn="ctr"/>
                <a:r>
                  <a:rPr lang="en-US" sz="1700" b="1" dirty="0"/>
                  <a:t>Training Projects</a:t>
                </a:r>
              </a:p>
              <a:p>
                <a:pPr algn="ctr"/>
                <a:endParaRPr lang="en-US" sz="1700" b="1" dirty="0"/>
              </a:p>
              <a:p>
                <a:pPr algn="ctr"/>
                <a:r>
                  <a:rPr lang="en-US" sz="1700" dirty="0"/>
                  <a:t>Up to</a:t>
                </a:r>
              </a:p>
              <a:p>
                <a:pPr algn="ctr"/>
                <a:r>
                  <a:rPr lang="en-US" sz="1700" dirty="0"/>
                  <a:t>$3,000</a:t>
                </a:r>
              </a:p>
            </p:txBody>
          </p:sp>
        </p:grpSp>
        <p:grpSp>
          <p:nvGrpSpPr>
            <p:cNvPr id="23" name="Group 22"/>
            <p:cNvGrpSpPr/>
            <p:nvPr/>
          </p:nvGrpSpPr>
          <p:grpSpPr>
            <a:xfrm>
              <a:off x="9579399" y="2675422"/>
              <a:ext cx="1413047" cy="1947803"/>
              <a:chOff x="1001653" y="2862183"/>
              <a:chExt cx="1413047" cy="1947803"/>
            </a:xfrm>
          </p:grpSpPr>
          <p:sp>
            <p:nvSpPr>
              <p:cNvPr id="24" name="Rectangle 23"/>
              <p:cNvSpPr/>
              <p:nvPr/>
            </p:nvSpPr>
            <p:spPr>
              <a:xfrm>
                <a:off x="1001653" y="2862183"/>
                <a:ext cx="1413047" cy="191404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1001653" y="3255714"/>
                <a:ext cx="1413047" cy="1554272"/>
              </a:xfrm>
              <a:prstGeom prst="rect">
                <a:avLst/>
              </a:prstGeom>
              <a:noFill/>
            </p:spPr>
            <p:txBody>
              <a:bodyPr wrap="square" rtlCol="0">
                <a:spAutoFit/>
              </a:bodyPr>
              <a:lstStyle/>
              <a:p>
                <a:pPr algn="ctr"/>
                <a:r>
                  <a:rPr lang="en-US" sz="1700" b="1" dirty="0"/>
                  <a:t>Food Protection Task Force</a:t>
                </a:r>
              </a:p>
              <a:p>
                <a:pPr algn="ctr">
                  <a:spcBef>
                    <a:spcPts val="600"/>
                  </a:spcBef>
                </a:pPr>
                <a:r>
                  <a:rPr lang="en-US" sz="1700" dirty="0"/>
                  <a:t>Up to</a:t>
                </a:r>
              </a:p>
              <a:p>
                <a:pPr algn="ctr"/>
                <a:r>
                  <a:rPr lang="en-US" sz="1700" dirty="0"/>
                  <a:t>$3,000</a:t>
                </a:r>
              </a:p>
            </p:txBody>
          </p:sp>
        </p:grpSp>
        <p:sp>
          <p:nvSpPr>
            <p:cNvPr id="9" name="Oval 8"/>
            <p:cNvSpPr/>
            <p:nvPr/>
          </p:nvSpPr>
          <p:spPr>
            <a:xfrm>
              <a:off x="3837052" y="1690815"/>
              <a:ext cx="1520367" cy="1359525"/>
            </a:xfrm>
            <a:prstGeom prst="ellipse">
              <a:avLst/>
            </a:prstGeom>
            <a:solidFill>
              <a:schemeClr val="tx2">
                <a:lumMod val="75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Category</a:t>
              </a:r>
            </a:p>
            <a:p>
              <a:pPr algn="ctr"/>
              <a:r>
                <a:rPr lang="en-US" sz="3600" b="1" dirty="0"/>
                <a:t>2</a:t>
              </a:r>
              <a:endParaRPr lang="en-US" b="1" dirty="0"/>
            </a:p>
          </p:txBody>
        </p:sp>
        <p:sp>
          <p:nvSpPr>
            <p:cNvPr id="10" name="Oval 9"/>
            <p:cNvSpPr/>
            <p:nvPr/>
          </p:nvSpPr>
          <p:spPr>
            <a:xfrm>
              <a:off x="6663146" y="1708703"/>
              <a:ext cx="1520367" cy="1359525"/>
            </a:xfrm>
            <a:prstGeom prst="ellipse">
              <a:avLst/>
            </a:prstGeom>
            <a:solidFill>
              <a:schemeClr val="accent6">
                <a:lumMod val="75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Category</a:t>
              </a:r>
            </a:p>
            <a:p>
              <a:pPr algn="ctr"/>
              <a:r>
                <a:rPr lang="en-US" sz="3600" b="1" dirty="0"/>
                <a:t>3</a:t>
              </a:r>
              <a:endParaRPr lang="en-US" b="1" dirty="0"/>
            </a:p>
          </p:txBody>
        </p:sp>
        <p:sp>
          <p:nvSpPr>
            <p:cNvPr id="11" name="Oval 10"/>
            <p:cNvSpPr/>
            <p:nvPr/>
          </p:nvSpPr>
          <p:spPr>
            <a:xfrm>
              <a:off x="9516432" y="1700107"/>
              <a:ext cx="1520367" cy="1359525"/>
            </a:xfrm>
            <a:prstGeom prst="ellipse">
              <a:avLst/>
            </a:prstGeom>
            <a:solidFill>
              <a:schemeClr val="accent5"/>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Category</a:t>
              </a:r>
            </a:p>
            <a:p>
              <a:pPr algn="ctr"/>
              <a:r>
                <a:rPr lang="en-US" sz="3600" b="1" dirty="0"/>
                <a:t>4</a:t>
              </a:r>
              <a:endParaRPr lang="en-US" b="1" dirty="0"/>
            </a:p>
          </p:txBody>
        </p:sp>
      </p:grpSp>
      <p:sp>
        <p:nvSpPr>
          <p:cNvPr id="3" name="Rectangle 2"/>
          <p:cNvSpPr/>
          <p:nvPr/>
        </p:nvSpPr>
        <p:spPr>
          <a:xfrm>
            <a:off x="3613107" y="1645738"/>
            <a:ext cx="7530287" cy="3058932"/>
          </a:xfrm>
          <a:prstGeom prst="rect">
            <a:avLst/>
          </a:prstGeom>
          <a:solidFill>
            <a:schemeClr val="bg1">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0" name="Group 29"/>
          <p:cNvGrpSpPr/>
          <p:nvPr/>
        </p:nvGrpSpPr>
        <p:grpSpPr>
          <a:xfrm>
            <a:off x="1395161" y="5044557"/>
            <a:ext cx="9426274" cy="1448967"/>
            <a:chOff x="1395161" y="5044557"/>
            <a:chExt cx="9426274" cy="1448967"/>
          </a:xfrm>
        </p:grpSpPr>
        <p:sp>
          <p:nvSpPr>
            <p:cNvPr id="12" name="Rectangle 11"/>
            <p:cNvSpPr/>
            <p:nvPr/>
          </p:nvSpPr>
          <p:spPr>
            <a:xfrm>
              <a:off x="1395161" y="5044557"/>
              <a:ext cx="9426274" cy="14489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p:cNvSpPr/>
            <p:nvPr/>
          </p:nvSpPr>
          <p:spPr>
            <a:xfrm>
              <a:off x="2146400" y="5169774"/>
              <a:ext cx="1735007" cy="118063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chemeClr val="tx1"/>
                  </a:solidFill>
                </a:rPr>
                <a:t>Verification Audit of One Standard</a:t>
              </a:r>
            </a:p>
            <a:p>
              <a:pPr algn="ctr"/>
              <a:r>
                <a:rPr lang="en-US" sz="1700" dirty="0">
                  <a:solidFill>
                    <a:schemeClr val="tx1"/>
                  </a:solidFill>
                </a:rPr>
                <a:t>$2,000</a:t>
              </a:r>
            </a:p>
          </p:txBody>
        </p:sp>
        <p:sp>
          <p:nvSpPr>
            <p:cNvPr id="27" name="Rounded Rectangle 26"/>
            <p:cNvSpPr/>
            <p:nvPr/>
          </p:nvSpPr>
          <p:spPr>
            <a:xfrm>
              <a:off x="4284220" y="5161178"/>
              <a:ext cx="1735007" cy="118063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chemeClr val="tx1"/>
                  </a:solidFill>
                </a:rPr>
                <a:t>Verification Audit of Two or More Standards</a:t>
              </a:r>
            </a:p>
            <a:p>
              <a:pPr algn="ctr"/>
              <a:r>
                <a:rPr lang="en-US" sz="1700" dirty="0">
                  <a:solidFill>
                    <a:schemeClr val="tx1"/>
                  </a:solidFill>
                </a:rPr>
                <a:t>$3,000</a:t>
              </a:r>
            </a:p>
          </p:txBody>
        </p:sp>
        <p:sp>
          <p:nvSpPr>
            <p:cNvPr id="28" name="Rounded Rectangle 27"/>
            <p:cNvSpPr/>
            <p:nvPr/>
          </p:nvSpPr>
          <p:spPr>
            <a:xfrm>
              <a:off x="6394847" y="5161177"/>
              <a:ext cx="1735007" cy="118063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chemeClr val="tx1"/>
                  </a:solidFill>
                </a:rPr>
                <a:t>Self Assessment of All Nine Standards</a:t>
              </a:r>
            </a:p>
            <a:p>
              <a:pPr algn="ctr"/>
              <a:r>
                <a:rPr lang="en-US" sz="1700" dirty="0">
                  <a:solidFill>
                    <a:schemeClr val="tx1"/>
                  </a:solidFill>
                </a:rPr>
                <a:t>$2,500</a:t>
              </a:r>
            </a:p>
          </p:txBody>
        </p:sp>
        <p:sp>
          <p:nvSpPr>
            <p:cNvPr id="29" name="Rounded Rectangle 28"/>
            <p:cNvSpPr/>
            <p:nvPr/>
          </p:nvSpPr>
          <p:spPr>
            <a:xfrm>
              <a:off x="8532667" y="5152581"/>
              <a:ext cx="1735007" cy="1180639"/>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chemeClr val="tx1"/>
                  </a:solidFill>
                </a:rPr>
                <a:t>Custom Small Project</a:t>
              </a:r>
            </a:p>
            <a:p>
              <a:pPr algn="ctr">
                <a:spcBef>
                  <a:spcPts val="1200"/>
                </a:spcBef>
              </a:pPr>
              <a:r>
                <a:rPr lang="en-US" sz="1700" dirty="0">
                  <a:solidFill>
                    <a:schemeClr val="tx1"/>
                  </a:solidFill>
                </a:rPr>
                <a:t>Up to $3,000</a:t>
              </a:r>
            </a:p>
          </p:txBody>
        </p:sp>
      </p:grpSp>
      <p:sp>
        <p:nvSpPr>
          <p:cNvPr id="7" name="Pentagon 6"/>
          <p:cNvSpPr/>
          <p:nvPr/>
        </p:nvSpPr>
        <p:spPr>
          <a:xfrm rot="5400000">
            <a:off x="1158450" y="3869783"/>
            <a:ext cx="1386250" cy="1696550"/>
          </a:xfrm>
          <a:prstGeom prst="homePlat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983766" y="2486539"/>
            <a:ext cx="1717120" cy="2194420"/>
            <a:chOff x="986779" y="2862183"/>
            <a:chExt cx="1427921" cy="1921635"/>
          </a:xfrm>
        </p:grpSpPr>
        <p:sp>
          <p:nvSpPr>
            <p:cNvPr id="13" name="Rectangle 12"/>
            <p:cNvSpPr/>
            <p:nvPr/>
          </p:nvSpPr>
          <p:spPr>
            <a:xfrm>
              <a:off x="1001653" y="2862183"/>
              <a:ext cx="1413047" cy="191404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986779" y="3624894"/>
              <a:ext cx="1413047" cy="1158924"/>
            </a:xfrm>
            <a:prstGeom prst="rect">
              <a:avLst/>
            </a:prstGeom>
            <a:noFill/>
          </p:spPr>
          <p:txBody>
            <a:bodyPr wrap="square" rtlCol="0">
              <a:spAutoFit/>
            </a:bodyPr>
            <a:lstStyle/>
            <a:p>
              <a:pPr algn="ctr"/>
              <a:r>
                <a:rPr lang="en-US" sz="2000" b="1" dirty="0"/>
                <a:t>Small Projects</a:t>
              </a:r>
            </a:p>
            <a:p>
              <a:pPr algn="ctr"/>
              <a:endParaRPr lang="en-US" sz="2000" b="1" dirty="0"/>
            </a:p>
            <a:p>
              <a:pPr algn="ctr"/>
              <a:r>
                <a:rPr lang="en-US" sz="2000" dirty="0"/>
                <a:t>Up to</a:t>
              </a:r>
            </a:p>
            <a:p>
              <a:pPr algn="ctr"/>
              <a:r>
                <a:rPr lang="en-US" sz="2000" dirty="0"/>
                <a:t>$3,000</a:t>
              </a:r>
            </a:p>
          </p:txBody>
        </p:sp>
      </p:grpSp>
      <p:sp>
        <p:nvSpPr>
          <p:cNvPr id="8" name="Oval 7"/>
          <p:cNvSpPr/>
          <p:nvPr/>
        </p:nvSpPr>
        <p:spPr>
          <a:xfrm>
            <a:off x="947992" y="1520531"/>
            <a:ext cx="1800430" cy="1609960"/>
          </a:xfrm>
          <a:prstGeom prst="ellipse">
            <a:avLst/>
          </a:prstGeom>
          <a:solidFill>
            <a:schemeClr val="accent2"/>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Category</a:t>
            </a:r>
          </a:p>
          <a:p>
            <a:pPr algn="ctr"/>
            <a:r>
              <a:rPr lang="en-US" sz="3600" b="1" dirty="0"/>
              <a:t>1</a:t>
            </a:r>
            <a:endParaRPr lang="en-US" b="1" dirty="0"/>
          </a:p>
        </p:txBody>
      </p:sp>
      <p:sp>
        <p:nvSpPr>
          <p:cNvPr id="31"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15</a:t>
            </a:fld>
            <a:endParaRPr lang="en-US" dirty="0"/>
          </a:p>
        </p:txBody>
      </p:sp>
    </p:spTree>
    <p:extLst>
      <p:ext uri="{BB962C8B-B14F-4D97-AF65-F5344CB8AC3E}">
        <p14:creationId xmlns:p14="http://schemas.microsoft.com/office/powerpoint/2010/main" val="675558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2761A5"/>
                </a:solidFill>
                <a:latin typeface="Calibri"/>
                <a:cs typeface="Calibri"/>
              </a:rPr>
              <a:t>Application Priorities – Category 1 Subawards</a:t>
            </a:r>
          </a:p>
        </p:txBody>
      </p:sp>
      <p:sp>
        <p:nvSpPr>
          <p:cNvPr id="3" name="Content Placeholder 2"/>
          <p:cNvSpPr>
            <a:spLocks noGrp="1"/>
          </p:cNvSpPr>
          <p:nvPr>
            <p:ph idx="1"/>
          </p:nvPr>
        </p:nvSpPr>
        <p:spPr>
          <a:xfrm>
            <a:off x="855581" y="1886889"/>
            <a:ext cx="10528496" cy="4144963"/>
          </a:xfrm>
        </p:spPr>
        <p:txBody>
          <a:bodyPr>
            <a:noAutofit/>
          </a:bodyPr>
          <a:lstStyle/>
          <a:p>
            <a:pPr lvl="0"/>
            <a:r>
              <a:rPr lang="en-US" dirty="0"/>
              <a:t>Complete/Update a Self-Assessment of all Nine Standards once every five years (Self-Assessment Subawards)</a:t>
            </a:r>
          </a:p>
          <a:p>
            <a:pPr lvl="0"/>
            <a:r>
              <a:rPr lang="en-US" dirty="0"/>
              <a:t>Meet and complete Verification Audits for each of the nine Standards (Fixed Amount Subawards)</a:t>
            </a:r>
          </a:p>
          <a:p>
            <a:pPr lvl="0"/>
            <a:r>
              <a:rPr lang="en-US" dirty="0"/>
              <a:t>Projects that increase your Retail inspectional capability, preparing you to meet additional Standards (Custom Project Subawards)</a:t>
            </a:r>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16</a:t>
            </a:fld>
            <a:endParaRPr lang="en-US" dirty="0"/>
          </a:p>
        </p:txBody>
      </p:sp>
      <p:cxnSp>
        <p:nvCxnSpPr>
          <p:cNvPr id="6" name="Straight Connector 5"/>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1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2761A5"/>
                </a:solidFill>
                <a:latin typeface="Calibri"/>
                <a:cs typeface="Calibri"/>
              </a:rPr>
              <a:t>Application Priorities – Category 2 Subawards</a:t>
            </a:r>
          </a:p>
        </p:txBody>
      </p:sp>
      <p:sp>
        <p:nvSpPr>
          <p:cNvPr id="3" name="Content Placeholder 2"/>
          <p:cNvSpPr>
            <a:spLocks noGrp="1"/>
          </p:cNvSpPr>
          <p:nvPr>
            <p:ph idx="1"/>
          </p:nvPr>
        </p:nvSpPr>
        <p:spPr>
          <a:xfrm>
            <a:off x="859537" y="1886889"/>
            <a:ext cx="10329832" cy="4144963"/>
          </a:xfrm>
        </p:spPr>
        <p:txBody>
          <a:bodyPr>
            <a:noAutofit/>
          </a:bodyPr>
          <a:lstStyle/>
          <a:p>
            <a:pPr lvl="0"/>
            <a:r>
              <a:rPr lang="en-US" dirty="0"/>
              <a:t>Meet more complex and resource intensive needs that lead to meeting and auditing Standards using Category 2 Moderate Projects, including the following CY 2020 prioritized projects:</a:t>
            </a:r>
          </a:p>
          <a:p>
            <a:pPr marL="708660" lvl="1" indent="-342900">
              <a:spcBef>
                <a:spcPts val="1000"/>
              </a:spcBef>
              <a:buSzPct val="90000"/>
              <a:buFont typeface="Wingdings" panose="05000000000000000000" pitchFamily="2" charset="2"/>
              <a:buChar char="ü"/>
            </a:pPr>
            <a:r>
              <a:rPr lang="en-US" dirty="0"/>
              <a:t>Risk Factor Baseline Study or equivalent public health measure with a written summary of the data analysis, or evaluation of inspection data with written summary of data analysis.</a:t>
            </a:r>
          </a:p>
          <a:p>
            <a:pPr marL="708660" lvl="1" indent="-342900">
              <a:spcBef>
                <a:spcPts val="1000"/>
              </a:spcBef>
              <a:buSzPct val="90000"/>
              <a:buFont typeface="Wingdings" panose="05000000000000000000" pitchFamily="2" charset="2"/>
              <a:buChar char="ü"/>
            </a:pPr>
            <a:r>
              <a:rPr lang="en-US" dirty="0"/>
              <a:t>Development and implementation of an intervention strategy that is based on a completed Risk Factor Study or equivalent public health measure.</a:t>
            </a:r>
          </a:p>
          <a:p>
            <a:pPr marL="708660" lvl="1" indent="-342900">
              <a:spcBef>
                <a:spcPts val="1000"/>
              </a:spcBef>
              <a:buSzPct val="90000"/>
              <a:buFont typeface="Wingdings" panose="05000000000000000000" pitchFamily="2" charset="2"/>
              <a:buChar char="ü"/>
            </a:pPr>
            <a:r>
              <a:rPr lang="en-US" dirty="0"/>
              <a:t>Projects that lead to completion of Standard 9 (including submission of a Verification Audit).</a:t>
            </a:r>
            <a:endParaRPr lang="en-US" dirty="0">
              <a:solidFill>
                <a:srgbClr val="FF0000"/>
              </a:solidFill>
            </a:endParaRPr>
          </a:p>
          <a:p>
            <a:pPr lvl="1"/>
            <a:endParaRPr lang="en-US" dirty="0"/>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17</a:t>
            </a:fld>
            <a:endParaRPr lang="en-US" dirty="0"/>
          </a:p>
        </p:txBody>
      </p:sp>
      <p:cxnSp>
        <p:nvCxnSpPr>
          <p:cNvPr id="6" name="Straight Connector 5"/>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67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2761A5"/>
                </a:solidFill>
                <a:latin typeface="Calibri"/>
                <a:cs typeface="Calibri"/>
              </a:rPr>
              <a:t>Application Priorities – Category 3 Subawards</a:t>
            </a:r>
          </a:p>
        </p:txBody>
      </p:sp>
      <p:sp>
        <p:nvSpPr>
          <p:cNvPr id="3" name="Content Placeholder 2"/>
          <p:cNvSpPr>
            <a:spLocks noGrp="1"/>
          </p:cNvSpPr>
          <p:nvPr>
            <p:ph idx="1"/>
          </p:nvPr>
        </p:nvSpPr>
        <p:spPr>
          <a:xfrm>
            <a:off x="859537" y="1883664"/>
            <a:ext cx="10369938" cy="4144963"/>
          </a:xfrm>
        </p:spPr>
        <p:txBody>
          <a:bodyPr>
            <a:noAutofit/>
          </a:bodyPr>
          <a:lstStyle/>
          <a:p>
            <a:pPr lvl="0"/>
            <a:r>
              <a:rPr lang="en-US" dirty="0"/>
              <a:t>Utilize Category 3 Training Subawards to meet and maintain compliance with Standard 2.</a:t>
            </a:r>
          </a:p>
          <a:p>
            <a:pPr marL="0" lvl="0" indent="0">
              <a:buNone/>
            </a:pPr>
            <a:endParaRPr lang="en-US" dirty="0"/>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18</a:t>
            </a:fld>
            <a:endParaRPr lang="en-US" dirty="0"/>
          </a:p>
        </p:txBody>
      </p:sp>
      <p:cxnSp>
        <p:nvCxnSpPr>
          <p:cNvPr id="6" name="Straight Connector 5"/>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7" name="TextBox 7">
            <a:extLst>
              <a:ext uri="{FF2B5EF4-FFF2-40B4-BE49-F238E27FC236}">
                <a16:creationId xmlns:a16="http://schemas.microsoft.com/office/drawing/2014/main" id="{A5B72BE3-6333-4258-A4CA-8CA1867BA1E3}"/>
              </a:ext>
            </a:extLst>
          </p:cNvPr>
          <p:cNvSpPr txBox="1"/>
          <p:nvPr/>
        </p:nvSpPr>
        <p:spPr>
          <a:xfrm>
            <a:off x="1048516" y="3295942"/>
            <a:ext cx="10099175" cy="1846659"/>
          </a:xfrm>
          <a:prstGeom prst="rect">
            <a:avLst/>
          </a:prstGeom>
          <a:solidFill>
            <a:schemeClr val="bg1">
              <a:lumMod val="75000"/>
            </a:schemeClr>
          </a:solidFill>
          <a:ln w="9525" cmpd="sng">
            <a:solidFill>
              <a:schemeClr val="accent1">
                <a:lumMod val="75000"/>
              </a:schemeClr>
            </a:solidFill>
          </a:ln>
        </p:spPr>
        <p:txBody>
          <a:bodyPr wrap="square" lIns="182880" tIns="182880" rIns="182880" bIns="18288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spcBef>
                <a:spcPts val="600"/>
              </a:spcBef>
              <a:spcAft>
                <a:spcPts val="600"/>
              </a:spcAft>
            </a:pPr>
            <a:r>
              <a:rPr lang="en-US" sz="2400" b="1" u="sng" dirty="0"/>
              <a:t>Program Fact</a:t>
            </a:r>
            <a:r>
              <a:rPr lang="en-US" sz="2400" dirty="0"/>
              <a:t>: 1,032 individuals have been (or will be) trained this year, at an average cost of $684 per person, supported by CY 2019 Category 3 Training Subawards.  731 (71%) of the personnel supported will attend FDA Seminars, FDA Retail Training Courses, or HACCP for Retail training.</a:t>
            </a:r>
            <a:endParaRPr lang="en-US" sz="2400" dirty="0">
              <a:cs typeface="Arial" panose="020B0604020202020204" pitchFamily="34" charset="0"/>
            </a:endParaRPr>
          </a:p>
        </p:txBody>
      </p:sp>
    </p:spTree>
    <p:extLst>
      <p:ext uri="{BB962C8B-B14F-4D97-AF65-F5344CB8AC3E}">
        <p14:creationId xmlns:p14="http://schemas.microsoft.com/office/powerpoint/2010/main" val="13189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1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2761A5"/>
                </a:solidFill>
                <a:latin typeface="Calibri"/>
                <a:cs typeface="Calibri"/>
              </a:rPr>
              <a:t>Application Priorities – Category 4 Subawards</a:t>
            </a:r>
          </a:p>
        </p:txBody>
      </p:sp>
      <p:sp>
        <p:nvSpPr>
          <p:cNvPr id="3" name="Content Placeholder 2"/>
          <p:cNvSpPr>
            <a:spLocks noGrp="1"/>
          </p:cNvSpPr>
          <p:nvPr>
            <p:ph idx="1"/>
          </p:nvPr>
        </p:nvSpPr>
        <p:spPr>
          <a:xfrm>
            <a:off x="859536" y="1883664"/>
            <a:ext cx="10893869" cy="4144963"/>
          </a:xfrm>
        </p:spPr>
        <p:txBody>
          <a:bodyPr>
            <a:noAutofit/>
          </a:bodyPr>
          <a:lstStyle/>
          <a:p>
            <a:pPr lvl="0"/>
            <a:r>
              <a:rPr lang="en-US" dirty="0"/>
              <a:t>Utilize Category 4 Food Protection Task Force Projects to meet and maintain compliance with Standards 5 and/or 7.</a:t>
            </a:r>
            <a:endParaRPr lang="en-US" dirty="0">
              <a:solidFill>
                <a:srgbClr val="FF0000"/>
              </a:solidFill>
            </a:endParaRPr>
          </a:p>
          <a:p>
            <a:pPr lvl="0"/>
            <a:endParaRPr lang="en-US" dirty="0"/>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19</a:t>
            </a:fld>
            <a:endParaRPr lang="en-US" dirty="0"/>
          </a:p>
        </p:txBody>
      </p:sp>
      <p:cxnSp>
        <p:nvCxnSpPr>
          <p:cNvPr id="6" name="Straight Connector 5"/>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7" name="TextBox 7">
            <a:extLst>
              <a:ext uri="{FF2B5EF4-FFF2-40B4-BE49-F238E27FC236}">
                <a16:creationId xmlns:a16="http://schemas.microsoft.com/office/drawing/2014/main" id="{2679F2BC-FA95-493F-94A9-F6532F1B69E5}"/>
              </a:ext>
            </a:extLst>
          </p:cNvPr>
          <p:cNvSpPr txBox="1"/>
          <p:nvPr/>
        </p:nvSpPr>
        <p:spPr>
          <a:xfrm>
            <a:off x="1442775" y="3349414"/>
            <a:ext cx="9228083" cy="2585323"/>
          </a:xfrm>
          <a:prstGeom prst="rect">
            <a:avLst/>
          </a:prstGeom>
          <a:solidFill>
            <a:schemeClr val="bg1">
              <a:lumMod val="75000"/>
            </a:schemeClr>
          </a:solidFill>
          <a:ln w="9525" cmpd="sng">
            <a:solidFill>
              <a:schemeClr val="accent1">
                <a:lumMod val="75000"/>
              </a:schemeClr>
            </a:solidFill>
          </a:ln>
        </p:spPr>
        <p:txBody>
          <a:bodyPr wrap="square" lIns="182880" tIns="182880" rIns="182880" bIns="18288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spcBef>
                <a:spcPts val="600"/>
              </a:spcBef>
              <a:spcAft>
                <a:spcPts val="600"/>
              </a:spcAft>
            </a:pPr>
            <a:r>
              <a:rPr lang="en-US" sz="2400" b="1" u="sng" dirty="0"/>
              <a:t>Program Fact</a:t>
            </a:r>
            <a:r>
              <a:rPr lang="en-US" sz="2400" dirty="0"/>
              <a:t>: Category 4 funding is intended to support the involvement of local, tribal and territorial jurisdictions in the activities of </a:t>
            </a:r>
            <a:r>
              <a:rPr lang="en-US" sz="2400" i="1" dirty="0"/>
              <a:t>existing</a:t>
            </a:r>
            <a:r>
              <a:rPr lang="en-US" sz="2400" dirty="0"/>
              <a:t> state or territorial Food Protection Task forces (a link to approved task forces will be added to the AFDO Retail website before the portal opens on September 4).  Applications outside this specific purpose will not be funded through this subaward category.</a:t>
            </a:r>
            <a:endParaRPr lang="en-US" sz="2400" dirty="0">
              <a:cs typeface="Arial" panose="020B0604020202020204" pitchFamily="34" charset="0"/>
            </a:endParaRPr>
          </a:p>
        </p:txBody>
      </p:sp>
    </p:spTree>
    <p:extLst>
      <p:ext uri="{BB962C8B-B14F-4D97-AF65-F5344CB8AC3E}">
        <p14:creationId xmlns:p14="http://schemas.microsoft.com/office/powerpoint/2010/main" val="82896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1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FF5413-0F08-4328-99E5-A36656BFE710}"/>
              </a:ext>
            </a:extLst>
          </p:cNvPr>
          <p:cNvSpPr>
            <a:spLocks noGrp="1"/>
          </p:cNvSpPr>
          <p:nvPr>
            <p:ph idx="1"/>
          </p:nvPr>
        </p:nvSpPr>
        <p:spPr/>
        <p:txBody>
          <a:bodyPr>
            <a:normAutofit/>
          </a:bodyPr>
          <a:lstStyle/>
          <a:p>
            <a:r>
              <a:rPr lang="en-US" sz="3200" dirty="0"/>
              <a:t>The program works well and ensures standards are met because of the carefully crafted rules for each subaward category, determined and honed by the FDA Joint Advisory Group (JAG) in the program’s first 4 years</a:t>
            </a:r>
          </a:p>
          <a:p>
            <a:r>
              <a:rPr lang="en-US" sz="3200" dirty="0"/>
              <a:t>AFDO can take some of the credit for a well-executed and well-run program, but </a:t>
            </a:r>
            <a:r>
              <a:rPr lang="en-US" sz="3200" b="1" u="sng" dirty="0"/>
              <a:t>the program’s success is a direct result of FDA’s careful design </a:t>
            </a:r>
            <a:r>
              <a:rPr lang="en-US" sz="3200" dirty="0"/>
              <a:t>for each subaward type</a:t>
            </a:r>
          </a:p>
          <a:p>
            <a:endParaRPr lang="en-US" sz="3200" dirty="0"/>
          </a:p>
          <a:p>
            <a:endParaRPr lang="en-US" sz="3200" dirty="0"/>
          </a:p>
        </p:txBody>
      </p:sp>
      <p:sp>
        <p:nvSpPr>
          <p:cNvPr id="4" name="Slide Number Placeholder 3">
            <a:extLst>
              <a:ext uri="{FF2B5EF4-FFF2-40B4-BE49-F238E27FC236}">
                <a16:creationId xmlns:a16="http://schemas.microsoft.com/office/drawing/2014/main" id="{47A9F9FE-31D6-4D04-B1B5-68189BBDB2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556-E091-4AAD-B8ED-5A9C675183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1"/>
          <p:cNvSpPr txBox="1">
            <a:spLocks/>
          </p:cNvSpPr>
          <p:nvPr/>
        </p:nvSpPr>
        <p:spPr>
          <a:xfrm>
            <a:off x="892244" y="3381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761A5"/>
                </a:solidFill>
                <a:effectLst/>
                <a:uLnTx/>
                <a:uFillTx/>
                <a:latin typeface="Calibri"/>
                <a:ea typeface="+mj-ea"/>
                <a:cs typeface="Calibri"/>
              </a:rPr>
              <a:t>Success of the FDA AFDO-Managed Program</a:t>
            </a:r>
            <a:endParaRPr kumimoji="0" lang="en-US" sz="4000" b="0" i="1" u="none" strike="noStrike" kern="1200" cap="none" spc="0" normalizeH="0" baseline="0" noProof="0" dirty="0">
              <a:ln>
                <a:noFill/>
              </a:ln>
              <a:solidFill>
                <a:srgbClr val="2761A5"/>
              </a:solidFill>
              <a:effectLst/>
              <a:uLnTx/>
              <a:uFillTx/>
              <a:latin typeface="Calibri"/>
              <a:ea typeface="+mj-ea"/>
              <a:cs typeface="Calibri"/>
            </a:endParaRPr>
          </a:p>
        </p:txBody>
      </p:sp>
      <p:cxnSp>
        <p:nvCxnSpPr>
          <p:cNvPr id="8" name="Straight Connector 7"/>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90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700"/>
                            </p:stCondLst>
                            <p:childTnLst>
                              <p:par>
                                <p:cTn id="12" presetID="10" presetClass="entr" presetSubtype="0" fill="hold" grpId="0" nodeType="afterEffect">
                                  <p:stCondLst>
                                    <p:cond delay="2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450"/>
                            </p:stCondLst>
                            <p:childTnLst>
                              <p:par>
                                <p:cTn id="16" presetID="10" presetClass="entr" presetSubtype="0" fill="hold" grpId="0" nodeType="afterEffect">
                                  <p:stCondLst>
                                    <p:cond delay="25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bg1">
                    <a:lumMod val="50000"/>
                  </a:schemeClr>
                </a:solidFill>
                <a:latin typeface="Calibri"/>
                <a:cs typeface="Calibri"/>
              </a:rPr>
              <a:t>Additional Retail Funding Opportunities</a:t>
            </a:r>
          </a:p>
        </p:txBody>
      </p:sp>
      <p:sp>
        <p:nvSpPr>
          <p:cNvPr id="3" name="Content Placeholder 2"/>
          <p:cNvSpPr>
            <a:spLocks noGrp="1"/>
          </p:cNvSpPr>
          <p:nvPr>
            <p:ph idx="1"/>
          </p:nvPr>
        </p:nvSpPr>
        <p:spPr>
          <a:xfrm>
            <a:off x="859536" y="1723248"/>
            <a:ext cx="10383306" cy="4459030"/>
          </a:xfrm>
        </p:spPr>
        <p:txBody>
          <a:bodyPr>
            <a:noAutofit/>
          </a:bodyPr>
          <a:lstStyle/>
          <a:p>
            <a:pPr lvl="0"/>
            <a:r>
              <a:rPr lang="en-US" sz="2400" dirty="0"/>
              <a:t>To assure progress in meeting all nine of the Retail Program Standards, consider utilizing the other two FDA-funded Retail Grant Programs as your needs change and your knowledge of the Standards grows:</a:t>
            </a:r>
          </a:p>
          <a:p>
            <a:pPr lvl="1">
              <a:spcBef>
                <a:spcPts val="1000"/>
              </a:spcBef>
              <a:buFont typeface="Wingdings" panose="05000000000000000000" pitchFamily="2" charset="2"/>
              <a:buChar char="ü"/>
            </a:pPr>
            <a:r>
              <a:rPr lang="en-US" b="1" dirty="0"/>
              <a:t>FDA-Managed Retail Program Standards Cooperative Agreement Program</a:t>
            </a:r>
            <a:r>
              <a:rPr lang="en-US" dirty="0"/>
              <a:t>:  </a:t>
            </a:r>
            <a:r>
              <a:rPr lang="en-US" sz="2200" dirty="0"/>
              <a:t>Provides funding to advance conformance of the Retail Program Standards and can include work on multiple standards and projects over a three to five-year period. </a:t>
            </a:r>
            <a:r>
              <a:rPr lang="en-US" sz="2200" i="1" u="sng" dirty="0"/>
              <a:t>Not currently accepting new applications</a:t>
            </a:r>
            <a:r>
              <a:rPr lang="en-US" sz="2200" i="1" dirty="0"/>
              <a:t>. </a:t>
            </a:r>
          </a:p>
          <a:p>
            <a:pPr lvl="1">
              <a:spcBef>
                <a:spcPts val="1000"/>
              </a:spcBef>
              <a:buFont typeface="Wingdings" panose="05000000000000000000" pitchFamily="2" charset="2"/>
              <a:buChar char="ü"/>
            </a:pPr>
            <a:r>
              <a:rPr lang="en-US" sz="2200" b="1" dirty="0"/>
              <a:t>NACCHO-Managed Retail Program Standards Mentorship Program</a:t>
            </a:r>
            <a:r>
              <a:rPr lang="en-US" sz="2200" dirty="0"/>
              <a:t>: The mentorship program provides peer-to-peer assistance and intensive technical support to guide and assist mentee local health department (LHD) programs in the necessary steps that have proven to efficiently and effectively bring an enrolled program into full conformance with the individual Standards. </a:t>
            </a:r>
            <a:r>
              <a:rPr lang="en-US" sz="2200" i="1" u="sng" dirty="0"/>
              <a:t>Currently accepting applications through October 12, 2019</a:t>
            </a:r>
            <a:r>
              <a:rPr lang="en-US" sz="2200" i="1" dirty="0"/>
              <a:t>.</a:t>
            </a:r>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20</a:t>
            </a:fld>
            <a:endParaRPr lang="en-US" dirty="0"/>
          </a:p>
        </p:txBody>
      </p:sp>
      <p:cxnSp>
        <p:nvCxnSpPr>
          <p:cNvPr id="6" name="Straight Connector 5"/>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87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6"/>
                </a:solidFill>
                <a:latin typeface="Calibri"/>
                <a:cs typeface="Calibri"/>
              </a:rPr>
              <a:t>NACCHO-Managed Mentorship Program</a:t>
            </a:r>
          </a:p>
        </p:txBody>
      </p:sp>
      <p:sp>
        <p:nvSpPr>
          <p:cNvPr id="3" name="Content Placeholder 2"/>
          <p:cNvSpPr>
            <a:spLocks noGrp="1"/>
          </p:cNvSpPr>
          <p:nvPr>
            <p:ph idx="1"/>
          </p:nvPr>
        </p:nvSpPr>
        <p:spPr>
          <a:xfrm>
            <a:off x="859536" y="1723248"/>
            <a:ext cx="10383306" cy="4459030"/>
          </a:xfrm>
        </p:spPr>
        <p:txBody>
          <a:bodyPr>
            <a:noAutofit/>
          </a:bodyPr>
          <a:lstStyle/>
          <a:p>
            <a:pPr marL="0" indent="0" defTabSz="457200">
              <a:buNone/>
            </a:pPr>
            <a:endParaRPr lang="en-US" sz="2400" b="1" dirty="0">
              <a:solidFill>
                <a:prstClr val="black"/>
              </a:solidFill>
            </a:endParaRPr>
          </a:p>
          <a:p>
            <a:pPr marL="0" indent="0" defTabSz="457200">
              <a:buNone/>
            </a:pPr>
            <a:r>
              <a:rPr lang="en-US" sz="2400" b="1" dirty="0">
                <a:solidFill>
                  <a:prstClr val="black"/>
                </a:solidFill>
              </a:rPr>
              <a:t>September 4th Application Period </a:t>
            </a:r>
          </a:p>
          <a:p>
            <a:pPr defTabSz="457200"/>
            <a:endParaRPr lang="en-US" sz="2400" dirty="0">
              <a:solidFill>
                <a:prstClr val="black"/>
              </a:solidFill>
            </a:endParaRPr>
          </a:p>
          <a:p>
            <a:pPr marL="285750" indent="-285750" defTabSz="457200"/>
            <a:r>
              <a:rPr lang="en-US" sz="2400" dirty="0">
                <a:solidFill>
                  <a:prstClr val="black"/>
                </a:solidFill>
              </a:rPr>
              <a:t>$15,000 up to $24,000 for Mentees and Mentors is available</a:t>
            </a:r>
          </a:p>
          <a:p>
            <a:pPr marL="285750" indent="-285750" defTabSz="457200"/>
            <a:r>
              <a:rPr lang="en-US" sz="2400" dirty="0">
                <a:solidFill>
                  <a:prstClr val="black"/>
                </a:solidFill>
              </a:rPr>
              <a:t>Application portal is open until October 12</a:t>
            </a:r>
          </a:p>
          <a:p>
            <a:pPr marL="285750" indent="-285750" defTabSz="457200"/>
            <a:r>
              <a:rPr lang="en-US" sz="2400" dirty="0">
                <a:solidFill>
                  <a:prstClr val="black"/>
                </a:solidFill>
              </a:rPr>
              <a:t>Additional info and application information: </a:t>
            </a:r>
            <a:r>
              <a:rPr lang="en-US" sz="2400" dirty="0">
                <a:solidFill>
                  <a:schemeClr val="accent6"/>
                </a:solidFill>
                <a:hlinkClick r:id="rId3">
                  <a:extLst>
                    <a:ext uri="{A12FA001-AC4F-418D-AE19-62706E023703}">
                      <ahyp:hlinkClr xmlns:ahyp="http://schemas.microsoft.com/office/drawing/2018/hyperlinkcolor" val="tx"/>
                    </a:ext>
                  </a:extLst>
                </a:hlinkClick>
              </a:rPr>
              <a:t>https://www.naccho.org</a:t>
            </a:r>
            <a:endParaRPr lang="en-US" sz="2200" i="1" dirty="0">
              <a:solidFill>
                <a:schemeClr val="accent6"/>
              </a:solidFill>
            </a:endParaRPr>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21</a:t>
            </a:fld>
            <a:endParaRPr lang="en-US" dirty="0"/>
          </a:p>
        </p:txBody>
      </p:sp>
      <p:cxnSp>
        <p:nvCxnSpPr>
          <p:cNvPr id="6" name="Straight Connector 5"/>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39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6"/>
                </a:solidFill>
                <a:latin typeface="Calibri"/>
                <a:cs typeface="Calibri"/>
              </a:rPr>
              <a:t>NACCHO-Managed Mentorship Program Goals</a:t>
            </a:r>
          </a:p>
        </p:txBody>
      </p:sp>
      <p:sp>
        <p:nvSpPr>
          <p:cNvPr id="3" name="Content Placeholder 2"/>
          <p:cNvSpPr>
            <a:spLocks noGrp="1"/>
          </p:cNvSpPr>
          <p:nvPr>
            <p:ph idx="1"/>
          </p:nvPr>
        </p:nvSpPr>
        <p:spPr>
          <a:xfrm>
            <a:off x="859536" y="2059618"/>
            <a:ext cx="10383306" cy="4122659"/>
          </a:xfrm>
        </p:spPr>
        <p:txBody>
          <a:bodyPr>
            <a:noAutofit/>
          </a:bodyPr>
          <a:lstStyle/>
          <a:p>
            <a:pPr marL="285750" indent="-285750" defTabSz="457200"/>
            <a:r>
              <a:rPr lang="en-US" sz="2400" dirty="0">
                <a:solidFill>
                  <a:prstClr val="black"/>
                </a:solidFill>
              </a:rPr>
              <a:t>Establish a growing network of retail food regulatory programs experienced in the implementation of the Retail Program Standards.</a:t>
            </a:r>
          </a:p>
          <a:p>
            <a:pPr marL="285750" indent="-285750" defTabSz="457200"/>
            <a:r>
              <a:rPr lang="en-US" sz="2400" dirty="0">
                <a:solidFill>
                  <a:prstClr val="black"/>
                </a:solidFill>
              </a:rPr>
              <a:t>Improve NACCHO and FDA’s understanding of the technical assistance needs of retail food regulatory programs around the Retail Program Standards.</a:t>
            </a:r>
          </a:p>
          <a:p>
            <a:pPr marL="285750" indent="-285750" defTabSz="457200"/>
            <a:r>
              <a:rPr lang="en-US" sz="2400" dirty="0">
                <a:solidFill>
                  <a:prstClr val="black"/>
                </a:solidFill>
              </a:rPr>
              <a:t>Identify strategies to enhance implementation of the Retail Program Standards among retail food regulatory programs.</a:t>
            </a:r>
          </a:p>
          <a:p>
            <a:pPr marL="285750" indent="-285750" defTabSz="457200"/>
            <a:r>
              <a:rPr lang="en-US" sz="2400" dirty="0">
                <a:solidFill>
                  <a:prstClr val="black"/>
                </a:solidFill>
              </a:rPr>
              <a:t>Provide a venue for enrolled jurisdictions to share resources, experiences, and lessons.</a:t>
            </a:r>
          </a:p>
          <a:p>
            <a:pPr marL="285750" indent="-285750" defTabSz="457200"/>
            <a:r>
              <a:rPr lang="en-US" sz="2400" dirty="0">
                <a:solidFill>
                  <a:prstClr val="black"/>
                </a:solidFill>
              </a:rPr>
              <a:t>Strengthen relationships between retail food regulatory programs and FDA.</a:t>
            </a:r>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22</a:t>
            </a:fld>
            <a:endParaRPr lang="en-US" dirty="0"/>
          </a:p>
        </p:txBody>
      </p:sp>
      <p:cxnSp>
        <p:nvCxnSpPr>
          <p:cNvPr id="6" name="Straight Connector 5"/>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463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2761A5"/>
                </a:solidFill>
                <a:latin typeface="Calibri"/>
                <a:cs typeface="Calibri"/>
              </a:rPr>
              <a:t>CY2020 Tips for Applicants!</a:t>
            </a:r>
          </a:p>
        </p:txBody>
      </p:sp>
      <p:sp>
        <p:nvSpPr>
          <p:cNvPr id="3" name="Content Placeholder 2"/>
          <p:cNvSpPr>
            <a:spLocks noGrp="1"/>
          </p:cNvSpPr>
          <p:nvPr>
            <p:ph idx="1"/>
          </p:nvPr>
        </p:nvSpPr>
        <p:spPr>
          <a:xfrm>
            <a:off x="859536" y="1883663"/>
            <a:ext cx="10316464" cy="4800547"/>
          </a:xfrm>
        </p:spPr>
        <p:txBody>
          <a:bodyPr>
            <a:noAutofit/>
          </a:bodyPr>
          <a:lstStyle/>
          <a:p>
            <a:pPr lvl="0"/>
            <a:r>
              <a:rPr lang="en-US" sz="2400" b="1" dirty="0"/>
              <a:t>Communicate with your Retail Specialist.  </a:t>
            </a:r>
            <a:r>
              <a:rPr lang="en-US" sz="2400" dirty="0"/>
              <a:t>They are fantastic resources and can help you decide where best to focus your efforts as you advance through the Retail Program Standards.  </a:t>
            </a:r>
          </a:p>
          <a:p>
            <a:pPr lvl="0"/>
            <a:r>
              <a:rPr lang="en-US" sz="2400" b="1" dirty="0"/>
              <a:t>Clearly convey how your project will meet Standards and advance conformance.  </a:t>
            </a:r>
            <a:r>
              <a:rPr lang="en-US" sz="2400" dirty="0"/>
              <a:t>Assure your application lists specific and measurable outcomes that will allow you to progress toward meeting all 9 Standards.  </a:t>
            </a:r>
          </a:p>
          <a:p>
            <a:pPr lvl="0"/>
            <a:r>
              <a:rPr lang="en-US" sz="2400" b="1" dirty="0"/>
              <a:t>For Category 2... focus on completing a Risk Factor study, implementing Intervention Strategies, or meeting Standard 9</a:t>
            </a:r>
            <a:r>
              <a:rPr lang="en-US" sz="2400" dirty="0"/>
              <a:t>.  These projects are of special interest to FDA.  </a:t>
            </a:r>
          </a:p>
          <a:p>
            <a:pPr lvl="0"/>
            <a:r>
              <a:rPr lang="en-US" sz="2400" b="1" dirty="0"/>
              <a:t>Ensure your budget worksheet is clear and well-itemized and matches the requested funding amount.  </a:t>
            </a:r>
            <a:r>
              <a:rPr lang="en-US" sz="2400" dirty="0"/>
              <a:t>Be sure to review the allowable and non-allowable cost section of the 2020 Grant Guidance. </a:t>
            </a:r>
          </a:p>
          <a:p>
            <a:pPr lvl="0"/>
            <a:endParaRPr lang="en-US" sz="2600" dirty="0"/>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23</a:t>
            </a:fld>
            <a:endParaRPr lang="en-US" dirty="0"/>
          </a:p>
        </p:txBody>
      </p:sp>
      <p:cxnSp>
        <p:nvCxnSpPr>
          <p:cNvPr id="6" name="Straight Connector 5"/>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7" name="Curved Up Arrow 6"/>
          <p:cNvSpPr/>
          <p:nvPr/>
        </p:nvSpPr>
        <p:spPr>
          <a:xfrm rot="5400000">
            <a:off x="-120225" y="1298952"/>
            <a:ext cx="1301598" cy="637167"/>
          </a:xfrm>
          <a:prstGeom prst="curved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89182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b="1" dirty="0">
                <a:solidFill>
                  <a:srgbClr val="2761A5"/>
                </a:solidFill>
                <a:latin typeface="Calibri"/>
                <a:cs typeface="Calibri"/>
              </a:rPr>
              <a:t>CY2020 Tips for Applicants!  </a:t>
            </a:r>
            <a:r>
              <a:rPr lang="en-US" sz="2800" b="1" i="1" dirty="0">
                <a:solidFill>
                  <a:srgbClr val="2761A5"/>
                </a:solidFill>
                <a:latin typeface="Calibri"/>
                <a:cs typeface="Calibri"/>
              </a:rPr>
              <a:t>(continued)</a:t>
            </a:r>
            <a:endParaRPr lang="en-US" sz="4000" b="1" i="1" dirty="0">
              <a:solidFill>
                <a:srgbClr val="2761A5"/>
              </a:solidFill>
              <a:latin typeface="Calibri"/>
              <a:cs typeface="Calibri"/>
            </a:endParaRPr>
          </a:p>
        </p:txBody>
      </p:sp>
      <p:sp>
        <p:nvSpPr>
          <p:cNvPr id="3" name="Content Placeholder 2"/>
          <p:cNvSpPr>
            <a:spLocks noGrp="1"/>
          </p:cNvSpPr>
          <p:nvPr>
            <p:ph idx="1"/>
          </p:nvPr>
        </p:nvSpPr>
        <p:spPr>
          <a:xfrm>
            <a:off x="859537" y="1879135"/>
            <a:ext cx="10303096" cy="4339870"/>
          </a:xfrm>
        </p:spPr>
        <p:txBody>
          <a:bodyPr>
            <a:noAutofit/>
          </a:bodyPr>
          <a:lstStyle/>
          <a:p>
            <a:r>
              <a:rPr lang="en-US" sz="2400" b="1" dirty="0"/>
              <a:t>Sharpen those pencils!  </a:t>
            </a:r>
            <a:r>
              <a:rPr lang="en-US" sz="2400" dirty="0"/>
              <a:t>How can you achieve the greatest progress at the most efficient cost?  Remember, this is a competitive grant program.  </a:t>
            </a:r>
          </a:p>
          <a:p>
            <a:pPr lvl="0"/>
            <a:r>
              <a:rPr lang="en-US" sz="2400" b="1" dirty="0"/>
              <a:t>Utilize the tools on the website </a:t>
            </a:r>
            <a:r>
              <a:rPr lang="en-US" sz="2400" dirty="0">
                <a:hlinkClick r:id="rId3"/>
              </a:rPr>
              <a:t>http://afdo.org/retailstandards</a:t>
            </a:r>
            <a:r>
              <a:rPr lang="en-US" sz="2400" dirty="0"/>
              <a:t> including the CY 2020 Grant Guidance and the Project Ideas page.</a:t>
            </a:r>
            <a:endParaRPr lang="en-US" sz="2400" b="1" dirty="0"/>
          </a:p>
          <a:p>
            <a:pPr lvl="0"/>
            <a:r>
              <a:rPr lang="en-US" sz="2400" b="1" dirty="0"/>
              <a:t>See us during a break.  </a:t>
            </a:r>
            <a:r>
              <a:rPr lang="en-US" sz="2400" dirty="0"/>
              <a:t>We want to help you succeed with your application and will make every effort to deliver outstanding support. </a:t>
            </a:r>
          </a:p>
          <a:p>
            <a:pPr lvl="0"/>
            <a:r>
              <a:rPr lang="en-US" sz="2400" b="1" dirty="0"/>
              <a:t>Discover what other jurisdictions are doing.  </a:t>
            </a:r>
            <a:r>
              <a:rPr lang="en-US" sz="2400" dirty="0"/>
              <a:t>See the Retail Standards Interactive Map during a break or online at </a:t>
            </a:r>
            <a:r>
              <a:rPr lang="en-US" sz="2400" dirty="0">
                <a:hlinkClick r:id="rId3"/>
              </a:rPr>
              <a:t>http://afdo.org/retailstandards</a:t>
            </a:r>
            <a:r>
              <a:rPr lang="en-US" sz="2400" dirty="0"/>
              <a:t>  </a:t>
            </a:r>
          </a:p>
          <a:p>
            <a:pPr lvl="0"/>
            <a:r>
              <a:rPr lang="en-US" sz="2400" b="1" dirty="0"/>
              <a:t>Call or email us anytime! </a:t>
            </a:r>
            <a:r>
              <a:rPr lang="en-US" sz="2400" dirty="0"/>
              <a:t>850-583-4593 or </a:t>
            </a:r>
            <a:r>
              <a:rPr lang="en-US" sz="2400" dirty="0">
                <a:hlinkClick r:id="rId4"/>
              </a:rPr>
              <a:t>retailstandards@afdo.org</a:t>
            </a:r>
            <a:r>
              <a:rPr lang="en-US" sz="2400" dirty="0"/>
              <a:t> </a:t>
            </a:r>
          </a:p>
          <a:p>
            <a:pPr lvl="0"/>
            <a:r>
              <a:rPr lang="en-US" sz="2400" b="1" dirty="0"/>
              <a:t>Complete your application before the deadline.  </a:t>
            </a:r>
            <a:r>
              <a:rPr lang="en-US" sz="2400" dirty="0"/>
              <a:t>The portal closes on October 15, 2019 at 7:59 PM Eastern Time.</a:t>
            </a:r>
          </a:p>
          <a:p>
            <a:pPr lvl="0"/>
            <a:endParaRPr lang="en-US" sz="2400" dirty="0"/>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24</a:t>
            </a:fld>
            <a:endParaRPr lang="en-US" dirty="0"/>
          </a:p>
        </p:txBody>
      </p:sp>
      <p:cxnSp>
        <p:nvCxnSpPr>
          <p:cNvPr id="6" name="Straight Connector 5"/>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7" name="Curved Up Arrow 6"/>
          <p:cNvSpPr/>
          <p:nvPr/>
        </p:nvSpPr>
        <p:spPr>
          <a:xfrm rot="5400000">
            <a:off x="-120225" y="1298952"/>
            <a:ext cx="1301598" cy="637167"/>
          </a:xfrm>
          <a:prstGeom prst="curved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16308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2761A5"/>
                </a:solidFill>
                <a:latin typeface="Calibri"/>
                <a:cs typeface="Calibri"/>
              </a:rPr>
              <a:t>Reimbursement Tips for Current Grantees</a:t>
            </a:r>
          </a:p>
        </p:txBody>
      </p:sp>
      <p:sp>
        <p:nvSpPr>
          <p:cNvPr id="3" name="Content Placeholder 2"/>
          <p:cNvSpPr>
            <a:spLocks noGrp="1"/>
          </p:cNvSpPr>
          <p:nvPr>
            <p:ph idx="1"/>
          </p:nvPr>
        </p:nvSpPr>
        <p:spPr>
          <a:xfrm>
            <a:off x="859537" y="1879134"/>
            <a:ext cx="10343200" cy="4845181"/>
          </a:xfrm>
        </p:spPr>
        <p:txBody>
          <a:bodyPr>
            <a:noAutofit/>
          </a:bodyPr>
          <a:lstStyle/>
          <a:p>
            <a:pPr marL="0" indent="0">
              <a:buNone/>
            </a:pPr>
            <a:r>
              <a:rPr lang="en-US" sz="2400" b="1" dirty="0"/>
              <a:t>Are you ready to submit your Final Report for reimbursement? Here are a few reminders for a quick and smooth reimbursement process:</a:t>
            </a:r>
          </a:p>
          <a:p>
            <a:pPr marL="708660" lvl="1" indent="-342900">
              <a:buSzPct val="90000"/>
            </a:pPr>
            <a:r>
              <a:rPr lang="en-US" dirty="0"/>
              <a:t>The Reimbursement Form (required in Years 1-4 of the program) is no longer required!</a:t>
            </a:r>
          </a:p>
          <a:p>
            <a:pPr marL="708660" lvl="1" indent="-342900">
              <a:buSzPct val="90000"/>
            </a:pPr>
            <a:r>
              <a:rPr lang="en-US" dirty="0"/>
              <a:t>For Category 1 Custom projects, Category 2 , Category 3 and Category 4 projects: include documentation for </a:t>
            </a:r>
            <a:r>
              <a:rPr lang="en-US" b="1" u="sng" dirty="0"/>
              <a:t>all</a:t>
            </a:r>
            <a:r>
              <a:rPr lang="en-US" dirty="0"/>
              <a:t> claimed expenses―with the exception of per diem if the GSA rate is being claimed. (Fixed Category 1 grants do not require expense documentation.)</a:t>
            </a:r>
          </a:p>
          <a:p>
            <a:pPr marL="708660" lvl="1" indent="-342900">
              <a:buSzPct val="90000"/>
            </a:pPr>
            <a:r>
              <a:rPr lang="en-US" dirty="0"/>
              <a:t>If a Self-Assessment or Verification Audit(s) were completed as a part of your project, Form FDA 3958 is required. </a:t>
            </a:r>
          </a:p>
          <a:p>
            <a:pPr marL="708660" lvl="1" indent="-342900">
              <a:buSzPct val="90000"/>
            </a:pPr>
            <a:r>
              <a:rPr lang="en-US" dirty="0"/>
              <a:t>Ensure changes to the budget or scope of your project have been approved </a:t>
            </a:r>
            <a:r>
              <a:rPr lang="en-US" b="1" dirty="0"/>
              <a:t>before submitting for reimbursement. </a:t>
            </a:r>
            <a:r>
              <a:rPr lang="en-US" dirty="0"/>
              <a:t>Change requests should be submitted via email to </a:t>
            </a:r>
            <a:r>
              <a:rPr lang="en-US" dirty="0">
                <a:hlinkClick r:id="rId3"/>
              </a:rPr>
              <a:t>retailstandards@afdo.org</a:t>
            </a:r>
            <a:r>
              <a:rPr lang="en-US" dirty="0"/>
              <a:t>.</a:t>
            </a:r>
            <a:endParaRPr lang="en-US" b="1" dirty="0"/>
          </a:p>
          <a:p>
            <a:pPr lvl="1"/>
            <a:endParaRPr lang="en-US" dirty="0"/>
          </a:p>
          <a:p>
            <a:pPr marL="0" lvl="0" indent="0">
              <a:buNone/>
            </a:pPr>
            <a:endParaRPr lang="en-US" sz="2600" dirty="0"/>
          </a:p>
          <a:p>
            <a:pPr lvl="0"/>
            <a:endParaRPr lang="en-US" sz="2600" dirty="0"/>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25</a:t>
            </a:fld>
            <a:endParaRPr lang="en-US" dirty="0"/>
          </a:p>
        </p:txBody>
      </p:sp>
      <p:cxnSp>
        <p:nvCxnSpPr>
          <p:cNvPr id="6" name="Straight Connector 5"/>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49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283"/>
            <a:ext cx="10515600" cy="1325563"/>
          </a:xfrm>
        </p:spPr>
        <p:txBody>
          <a:bodyPr>
            <a:normAutofit/>
          </a:bodyPr>
          <a:lstStyle/>
          <a:p>
            <a:r>
              <a:rPr lang="en-US" sz="4000" b="1" dirty="0">
                <a:solidFill>
                  <a:schemeClr val="accent5">
                    <a:lumMod val="75000"/>
                  </a:schemeClr>
                </a:solidFill>
                <a:latin typeface="Calibri"/>
                <a:cs typeface="Calibri"/>
              </a:rPr>
              <a:t>Retail Standards Interactive Map </a:t>
            </a:r>
            <a:endParaRPr lang="en-US" sz="4000" b="1" dirty="0">
              <a:solidFill>
                <a:srgbClr val="2761A5"/>
              </a:solidFill>
              <a:latin typeface="Calibri"/>
              <a:cs typeface="Calibri"/>
            </a:endParaRPr>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26</a:t>
            </a:fld>
            <a:endParaRPr lang="en-US" dirty="0"/>
          </a:p>
        </p:txBody>
      </p:sp>
      <p:cxnSp>
        <p:nvCxnSpPr>
          <p:cNvPr id="6" name="Straight Connector 5"/>
          <p:cNvCxnSpPr/>
          <p:nvPr/>
        </p:nvCxnSpPr>
        <p:spPr>
          <a:xfrm flipV="1">
            <a:off x="956236" y="1118240"/>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pic>
        <p:nvPicPr>
          <p:cNvPr id="7" name="Picture 2" descr="http://foodsafetygrants.org/retailstandards/wp-content/uploads/2017/06/2019imap.png">
            <a:extLst>
              <a:ext uri="{FF2B5EF4-FFF2-40B4-BE49-F238E27FC236}">
                <a16:creationId xmlns:a16="http://schemas.microsoft.com/office/drawing/2014/main" id="{88F13861-37B6-4F43-BCBB-C5066B4DF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033" y="1398827"/>
            <a:ext cx="9436608" cy="5218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6242066"/>
      </p:ext>
    </p:extLst>
  </p:cSld>
  <p:clrMapOvr>
    <a:masterClrMapping/>
  </p:clrMapOvr>
  <mc:AlternateContent xmlns:mc="http://schemas.openxmlformats.org/markup-compatibility/2006" xmlns:p14="http://schemas.microsoft.com/office/powerpoint/2010/main">
    <mc:Choice Requires="p14">
      <p:transition spd="med" p14:dur="700" advTm="1000">
        <p:fade/>
      </p:transition>
    </mc:Choice>
    <mc:Fallback xmlns="">
      <p:transition spd="med"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283"/>
            <a:ext cx="10515600" cy="1325563"/>
          </a:xfrm>
        </p:spPr>
        <p:txBody>
          <a:bodyPr>
            <a:normAutofit/>
          </a:bodyPr>
          <a:lstStyle/>
          <a:p>
            <a:r>
              <a:rPr lang="en-US" sz="4000" b="1" dirty="0">
                <a:solidFill>
                  <a:schemeClr val="accent5">
                    <a:lumMod val="75000"/>
                  </a:schemeClr>
                </a:solidFill>
                <a:latin typeface="Calibri"/>
                <a:cs typeface="Calibri"/>
              </a:rPr>
              <a:t>Retail Standards Interactive Map </a:t>
            </a:r>
            <a:endParaRPr lang="en-US" sz="4000" b="1" dirty="0">
              <a:solidFill>
                <a:srgbClr val="2761A5"/>
              </a:solidFill>
              <a:latin typeface="Calibri"/>
              <a:cs typeface="Calibri"/>
            </a:endParaRPr>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27</a:t>
            </a:fld>
            <a:endParaRPr lang="en-US" dirty="0"/>
          </a:p>
        </p:txBody>
      </p:sp>
      <p:cxnSp>
        <p:nvCxnSpPr>
          <p:cNvPr id="6" name="Straight Connector 5"/>
          <p:cNvCxnSpPr/>
          <p:nvPr/>
        </p:nvCxnSpPr>
        <p:spPr>
          <a:xfrm flipV="1">
            <a:off x="956236" y="1118240"/>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pic>
        <p:nvPicPr>
          <p:cNvPr id="7" name="Picture 2" descr="http://foodsafetygrants.org/retailstandards/wp-content/uploads/2017/06/2019imap.png">
            <a:extLst>
              <a:ext uri="{FF2B5EF4-FFF2-40B4-BE49-F238E27FC236}">
                <a16:creationId xmlns:a16="http://schemas.microsoft.com/office/drawing/2014/main" id="{88F13861-37B6-4F43-BCBB-C5066B4DF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033" y="1398827"/>
            <a:ext cx="9436608" cy="521817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rot="20882327">
            <a:off x="6866349" y="4675323"/>
            <a:ext cx="607257" cy="646331"/>
          </a:xfrm>
          <a:prstGeom prst="rect">
            <a:avLst/>
          </a:prstGeom>
        </p:spPr>
        <p:txBody>
          <a:bodyPr wrap="square">
            <a:spAutoFit/>
          </a:bodyPr>
          <a:lstStyle/>
          <a:p>
            <a:r>
              <a:rPr lang="en-US" sz="3600" dirty="0">
                <a:solidFill>
                  <a:srgbClr val="FF0000"/>
                </a:solidFill>
                <a:effectLst>
                  <a:outerShdw blurRad="38100" dist="50800" dir="2700000" algn="tl" rotWithShape="0">
                    <a:srgbClr val="000000">
                      <a:alpha val="43000"/>
                    </a:srgbClr>
                  </a:outerShdw>
                </a:effectLst>
                <a:latin typeface="Wingdings"/>
                <a:ea typeface="Wingdings"/>
                <a:cs typeface="Wingdings"/>
              </a:rPr>
              <a:t></a:t>
            </a:r>
            <a:endParaRPr lang="en-US" sz="2800" dirty="0">
              <a:solidFill>
                <a:srgbClr val="FF0000"/>
              </a:solidFill>
              <a:effectLst>
                <a:outerShdw blurRad="38100" dist="50800" dir="2700000" algn="tl" rotWithShape="0">
                  <a:srgbClr val="000000">
                    <a:alpha val="43000"/>
                  </a:srgbClr>
                </a:outerShdw>
              </a:effectLst>
            </a:endParaRPr>
          </a:p>
        </p:txBody>
      </p:sp>
    </p:spTree>
    <p:extLst>
      <p:ext uri="{BB962C8B-B14F-4D97-AF65-F5344CB8AC3E}">
        <p14:creationId xmlns:p14="http://schemas.microsoft.com/office/powerpoint/2010/main" val="1393860743"/>
      </p:ext>
    </p:extLst>
  </p:cSld>
  <p:clrMapOvr>
    <a:masterClrMapping/>
  </p:clrMapOvr>
  <p:transition advClick="0" advTm="2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283"/>
            <a:ext cx="10515600" cy="1325563"/>
          </a:xfrm>
        </p:spPr>
        <p:txBody>
          <a:bodyPr>
            <a:normAutofit/>
          </a:bodyPr>
          <a:lstStyle/>
          <a:p>
            <a:r>
              <a:rPr lang="en-US" sz="4000" b="1" dirty="0">
                <a:solidFill>
                  <a:schemeClr val="accent5">
                    <a:lumMod val="75000"/>
                  </a:schemeClr>
                </a:solidFill>
                <a:latin typeface="Calibri"/>
                <a:cs typeface="Calibri"/>
              </a:rPr>
              <a:t>Retail Standards Interactive Map </a:t>
            </a:r>
            <a:endParaRPr lang="en-US" sz="4000" b="1" dirty="0">
              <a:solidFill>
                <a:srgbClr val="2761A5"/>
              </a:solidFill>
              <a:latin typeface="Calibri"/>
              <a:cs typeface="Calibri"/>
            </a:endParaRPr>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28</a:t>
            </a:fld>
            <a:endParaRPr lang="en-US" dirty="0"/>
          </a:p>
        </p:txBody>
      </p:sp>
      <p:cxnSp>
        <p:nvCxnSpPr>
          <p:cNvPr id="6" name="Straight Connector 5"/>
          <p:cNvCxnSpPr/>
          <p:nvPr/>
        </p:nvCxnSpPr>
        <p:spPr>
          <a:xfrm flipV="1">
            <a:off x="956236" y="1118240"/>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pic>
        <p:nvPicPr>
          <p:cNvPr id="7" name="Picture 2" descr="http://foodsafetygrants.org/retailstandards/wp-content/uploads/2017/06/2019imap.png">
            <a:extLst>
              <a:ext uri="{FF2B5EF4-FFF2-40B4-BE49-F238E27FC236}">
                <a16:creationId xmlns:a16="http://schemas.microsoft.com/office/drawing/2014/main" id="{88F13861-37B6-4F43-BCBB-C5066B4DF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033" y="1398827"/>
            <a:ext cx="9436608" cy="5218176"/>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Screen Shot 2019-08-15 at 1.54.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1480" y="1860798"/>
            <a:ext cx="5834799" cy="4504055"/>
          </a:xfrm>
          <a:prstGeom prst="rect">
            <a:avLst/>
          </a:prstGeom>
        </p:spPr>
      </p:pic>
    </p:spTree>
    <p:extLst>
      <p:ext uri="{BB962C8B-B14F-4D97-AF65-F5344CB8AC3E}">
        <p14:creationId xmlns:p14="http://schemas.microsoft.com/office/powerpoint/2010/main" val="3849611226"/>
      </p:ext>
    </p:extLst>
  </p:cSld>
  <p:clrMapOvr>
    <a:masterClrMapping/>
  </p:clrMapOvr>
  <p:transition advClick="0" advTm="2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283"/>
            <a:ext cx="10515600" cy="1325563"/>
          </a:xfrm>
        </p:spPr>
        <p:txBody>
          <a:bodyPr>
            <a:normAutofit/>
          </a:bodyPr>
          <a:lstStyle/>
          <a:p>
            <a:r>
              <a:rPr lang="en-US" sz="4000" b="1" dirty="0">
                <a:solidFill>
                  <a:schemeClr val="accent5">
                    <a:lumMod val="75000"/>
                  </a:schemeClr>
                </a:solidFill>
                <a:latin typeface="Calibri"/>
                <a:cs typeface="Calibri"/>
              </a:rPr>
              <a:t>Retail Standards Interactive Map </a:t>
            </a:r>
            <a:endParaRPr lang="en-US" sz="4000" b="1" dirty="0">
              <a:solidFill>
                <a:srgbClr val="2761A5"/>
              </a:solidFill>
              <a:latin typeface="Calibri"/>
              <a:cs typeface="Calibri"/>
            </a:endParaRPr>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29</a:t>
            </a:fld>
            <a:endParaRPr lang="en-US" dirty="0"/>
          </a:p>
        </p:txBody>
      </p:sp>
      <p:cxnSp>
        <p:nvCxnSpPr>
          <p:cNvPr id="6" name="Straight Connector 5"/>
          <p:cNvCxnSpPr/>
          <p:nvPr/>
        </p:nvCxnSpPr>
        <p:spPr>
          <a:xfrm flipV="1">
            <a:off x="956236" y="1118240"/>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pic>
        <p:nvPicPr>
          <p:cNvPr id="7" name="Picture 2" descr="http://foodsafetygrants.org/retailstandards/wp-content/uploads/2017/06/2019imap.png">
            <a:extLst>
              <a:ext uri="{FF2B5EF4-FFF2-40B4-BE49-F238E27FC236}">
                <a16:creationId xmlns:a16="http://schemas.microsoft.com/office/drawing/2014/main" id="{88F13861-37B6-4F43-BCBB-C5066B4DF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033" y="1398827"/>
            <a:ext cx="9436608" cy="5218176"/>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Screen Shot 2019-08-15 at 1.54.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1480" y="1860798"/>
            <a:ext cx="5834799" cy="4504055"/>
          </a:xfrm>
          <a:prstGeom prst="rect">
            <a:avLst/>
          </a:prstGeom>
        </p:spPr>
      </p:pic>
      <p:sp>
        <p:nvSpPr>
          <p:cNvPr id="8" name="Rectangle 7"/>
          <p:cNvSpPr/>
          <p:nvPr/>
        </p:nvSpPr>
        <p:spPr>
          <a:xfrm rot="19570549">
            <a:off x="6175245" y="3092494"/>
            <a:ext cx="669114" cy="658223"/>
          </a:xfrm>
          <a:prstGeom prst="rect">
            <a:avLst/>
          </a:prstGeom>
        </p:spPr>
        <p:txBody>
          <a:bodyPr wrap="square">
            <a:spAutoFit/>
          </a:bodyPr>
          <a:lstStyle/>
          <a:p>
            <a:r>
              <a:rPr lang="en-US" sz="3600" dirty="0">
                <a:solidFill>
                  <a:srgbClr val="FF0000"/>
                </a:solidFill>
                <a:effectLst>
                  <a:outerShdw blurRad="38100" dist="50800" dir="2700000" algn="tl" rotWithShape="0">
                    <a:srgbClr val="000000">
                      <a:alpha val="43000"/>
                    </a:srgbClr>
                  </a:outerShdw>
                </a:effectLst>
                <a:latin typeface="Wingdings"/>
                <a:ea typeface="Wingdings"/>
                <a:cs typeface="Wingdings"/>
              </a:rPr>
              <a:t></a:t>
            </a:r>
            <a:endParaRPr lang="en-US" sz="2800" dirty="0">
              <a:solidFill>
                <a:srgbClr val="FF0000"/>
              </a:solidFill>
              <a:effectLst>
                <a:outerShdw blurRad="38100" dist="50800" dir="2700000" algn="tl" rotWithShape="0">
                  <a:srgbClr val="000000">
                    <a:alpha val="43000"/>
                  </a:srgbClr>
                </a:outerShdw>
              </a:effectLst>
            </a:endParaRPr>
          </a:p>
        </p:txBody>
      </p:sp>
    </p:spTree>
    <p:extLst>
      <p:ext uri="{BB962C8B-B14F-4D97-AF65-F5344CB8AC3E}">
        <p14:creationId xmlns:p14="http://schemas.microsoft.com/office/powerpoint/2010/main" val="1653530926"/>
      </p:ext>
    </p:extLst>
  </p:cSld>
  <p:clrMapOvr>
    <a:masterClrMapping/>
  </p:clrMapOvr>
  <p:transition advClick="0" advTm="2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2761A5"/>
                </a:solidFill>
                <a:latin typeface="Calibri"/>
                <a:cs typeface="Calibri"/>
              </a:rPr>
              <a:t>Since 2014 AFDO Has Managed...</a:t>
            </a:r>
          </a:p>
        </p:txBody>
      </p:sp>
      <p:sp>
        <p:nvSpPr>
          <p:cNvPr id="3" name="Content Placeholder 2"/>
          <p:cNvSpPr>
            <a:spLocks noGrp="1"/>
          </p:cNvSpPr>
          <p:nvPr>
            <p:ph idx="1"/>
          </p:nvPr>
        </p:nvSpPr>
        <p:spPr>
          <a:xfrm>
            <a:off x="1238838" y="5668207"/>
            <a:ext cx="9643056" cy="911739"/>
          </a:xfrm>
        </p:spPr>
        <p:txBody>
          <a:bodyPr>
            <a:normAutofit/>
          </a:bodyPr>
          <a:lstStyle/>
          <a:p>
            <a:pPr marL="0" lvl="1" indent="0" algn="ctr">
              <a:buNone/>
            </a:pPr>
            <a:br>
              <a:rPr lang="en-US" sz="2000" i="1" dirty="0">
                <a:solidFill>
                  <a:prstClr val="black"/>
                </a:solidFill>
                <a:cs typeface="Calibri"/>
              </a:rPr>
            </a:br>
            <a:r>
              <a:rPr lang="en-US" sz="2000" i="1" dirty="0">
                <a:solidFill>
                  <a:prstClr val="black"/>
                </a:solidFill>
                <a:cs typeface="Calibri"/>
              </a:rPr>
              <a:t>Totals for the AFDO-Managed Retail Program Standards Grant Program</a:t>
            </a:r>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3</a:t>
            </a:fld>
            <a:endParaRPr lang="en-US" dirty="0"/>
          </a:p>
        </p:txBody>
      </p:sp>
      <p:cxnSp>
        <p:nvCxnSpPr>
          <p:cNvPr id="6" name="Straight Connector 5"/>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669318806"/>
              </p:ext>
            </p:extLst>
          </p:nvPr>
        </p:nvGraphicFramePr>
        <p:xfrm>
          <a:off x="2219160" y="1815874"/>
          <a:ext cx="6229683" cy="3657600"/>
        </p:xfrm>
        <a:graphic>
          <a:graphicData uri="http://schemas.openxmlformats.org/drawingml/2006/table">
            <a:tbl>
              <a:tblPr firstRow="1" bandRow="1">
                <a:tableStyleId>{5C22544A-7EE6-4342-B048-85BDC9FD1C3A}</a:tableStyleId>
              </a:tblPr>
              <a:tblGrid>
                <a:gridCol w="3850576">
                  <a:extLst>
                    <a:ext uri="{9D8B030D-6E8A-4147-A177-3AD203B41FA5}">
                      <a16:colId xmlns:a16="http://schemas.microsoft.com/office/drawing/2014/main" val="20000"/>
                    </a:ext>
                  </a:extLst>
                </a:gridCol>
                <a:gridCol w="2379107">
                  <a:extLst>
                    <a:ext uri="{9D8B030D-6E8A-4147-A177-3AD203B41FA5}">
                      <a16:colId xmlns:a16="http://schemas.microsoft.com/office/drawing/2014/main" val="20001"/>
                    </a:ext>
                  </a:extLst>
                </a:gridCol>
              </a:tblGrid>
              <a:tr h="370840">
                <a:tc>
                  <a:txBody>
                    <a:bodyPr/>
                    <a:lstStyle/>
                    <a:p>
                      <a:pPr algn="r"/>
                      <a:r>
                        <a:rPr lang="en-US" sz="5400" b="1" dirty="0">
                          <a:solidFill>
                            <a:schemeClr val="tx1"/>
                          </a:solidFill>
                          <a:cs typeface="Calibri"/>
                        </a:rPr>
                        <a:t>2,515</a:t>
                      </a:r>
                      <a:endParaRPr lang="en-US" sz="5400" b="1" dirty="0">
                        <a:solidFill>
                          <a:schemeClr val="tx1"/>
                        </a:solidFill>
                      </a:endParaRPr>
                    </a:p>
                  </a:txBody>
                  <a:tcPr anchor="ctr">
                    <a:noFill/>
                  </a:tcPr>
                </a:tc>
                <a:tc>
                  <a:txBody>
                    <a:bodyPr/>
                    <a:lstStyle/>
                    <a:p>
                      <a:r>
                        <a:rPr lang="en-US" sz="2800" b="0" dirty="0">
                          <a:solidFill>
                            <a:schemeClr val="tx1"/>
                          </a:solidFill>
                        </a:rPr>
                        <a:t>Applications</a:t>
                      </a:r>
                    </a:p>
                  </a:txBody>
                  <a:tcPr anchor="ctr">
                    <a:noFill/>
                  </a:tcPr>
                </a:tc>
                <a:extLst>
                  <a:ext uri="{0D108BD9-81ED-4DB2-BD59-A6C34878D82A}">
                    <a16:rowId xmlns:a16="http://schemas.microsoft.com/office/drawing/2014/main" val="10000"/>
                  </a:ext>
                </a:extLst>
              </a:tr>
              <a:tr h="370840">
                <a:tc>
                  <a:txBody>
                    <a:bodyPr/>
                    <a:lstStyle/>
                    <a:p>
                      <a:pPr algn="r"/>
                      <a:r>
                        <a:rPr lang="en-US" sz="5400" b="1" dirty="0">
                          <a:solidFill>
                            <a:schemeClr val="tx1"/>
                          </a:solidFill>
                        </a:rPr>
                        <a:t>1,985</a:t>
                      </a:r>
                    </a:p>
                  </a:txBody>
                  <a:tcPr anchor="ctr">
                    <a:noFill/>
                  </a:tcPr>
                </a:tc>
                <a:tc>
                  <a:txBody>
                    <a:bodyPr/>
                    <a:lstStyle/>
                    <a:p>
                      <a:r>
                        <a:rPr lang="en-US" sz="2800" dirty="0">
                          <a:solidFill>
                            <a:schemeClr val="tx1"/>
                          </a:solidFill>
                        </a:rPr>
                        <a:t>Awards</a:t>
                      </a:r>
                    </a:p>
                  </a:txBody>
                  <a:tcPr anchor="ctr">
                    <a:noFill/>
                  </a:tcPr>
                </a:tc>
                <a:extLst>
                  <a:ext uri="{0D108BD9-81ED-4DB2-BD59-A6C34878D82A}">
                    <a16:rowId xmlns:a16="http://schemas.microsoft.com/office/drawing/2014/main" val="10001"/>
                  </a:ext>
                </a:extLst>
              </a:tr>
              <a:tr h="370840">
                <a:tc>
                  <a:txBody>
                    <a:bodyPr/>
                    <a:lstStyle/>
                    <a:p>
                      <a:pPr algn="r"/>
                      <a:r>
                        <a:rPr lang="en-US" sz="5400" b="1" dirty="0">
                          <a:solidFill>
                            <a:schemeClr val="tx1"/>
                          </a:solidFill>
                        </a:rPr>
                        <a:t>33-100%</a:t>
                      </a:r>
                    </a:p>
                  </a:txBody>
                  <a:tcPr anchor="ctr">
                    <a:noFill/>
                  </a:tcPr>
                </a:tc>
                <a:tc>
                  <a:txBody>
                    <a:bodyPr/>
                    <a:lstStyle/>
                    <a:p>
                      <a:r>
                        <a:rPr lang="en-US" sz="2800" dirty="0">
                          <a:solidFill>
                            <a:schemeClr val="tx1"/>
                          </a:solidFill>
                        </a:rPr>
                        <a:t>Award</a:t>
                      </a:r>
                      <a:r>
                        <a:rPr lang="en-US" sz="2800" baseline="0" dirty="0">
                          <a:solidFill>
                            <a:schemeClr val="tx1"/>
                          </a:solidFill>
                        </a:rPr>
                        <a:t> Rate</a:t>
                      </a:r>
                      <a:endParaRPr lang="en-US" sz="2800" dirty="0">
                        <a:solidFill>
                          <a:schemeClr val="tx1"/>
                        </a:solidFill>
                      </a:endParaRPr>
                    </a:p>
                  </a:txBody>
                  <a:tcPr anchor="ctr">
                    <a:noFill/>
                  </a:tcPr>
                </a:tc>
                <a:extLst>
                  <a:ext uri="{0D108BD9-81ED-4DB2-BD59-A6C34878D82A}">
                    <a16:rowId xmlns:a16="http://schemas.microsoft.com/office/drawing/2014/main" val="10002"/>
                  </a:ext>
                </a:extLst>
              </a:tr>
              <a:tr h="370840">
                <a:tc>
                  <a:txBody>
                    <a:bodyPr/>
                    <a:lstStyle/>
                    <a:p>
                      <a:pPr algn="r"/>
                      <a:r>
                        <a:rPr lang="en-US" sz="5400" b="1" dirty="0">
                          <a:solidFill>
                            <a:schemeClr val="accent6"/>
                          </a:solidFill>
                        </a:rPr>
                        <a:t>$8,196,799</a:t>
                      </a:r>
                    </a:p>
                  </a:txBody>
                  <a:tcPr anchor="ctr">
                    <a:noFill/>
                  </a:tcPr>
                </a:tc>
                <a:tc>
                  <a:txBody>
                    <a:bodyPr/>
                    <a:lstStyle/>
                    <a:p>
                      <a:r>
                        <a:rPr lang="en-US" sz="2800" dirty="0">
                          <a:solidFill>
                            <a:schemeClr val="tx1"/>
                          </a:solidFill>
                        </a:rPr>
                        <a:t>Awarded</a:t>
                      </a:r>
                    </a:p>
                  </a:txBody>
                  <a:tcPr anchor="c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334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75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750"/>
                            </p:stCondLst>
                            <p:childTnLst>
                              <p:par>
                                <p:cTn id="16" presetID="1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283"/>
            <a:ext cx="10515600" cy="1325563"/>
          </a:xfrm>
        </p:spPr>
        <p:txBody>
          <a:bodyPr>
            <a:normAutofit/>
          </a:bodyPr>
          <a:lstStyle/>
          <a:p>
            <a:r>
              <a:rPr lang="en-US" sz="4000" b="1" dirty="0">
                <a:solidFill>
                  <a:schemeClr val="accent5">
                    <a:lumMod val="75000"/>
                  </a:schemeClr>
                </a:solidFill>
                <a:latin typeface="Calibri"/>
                <a:cs typeface="Calibri"/>
              </a:rPr>
              <a:t>Retail Standards Interactive Map </a:t>
            </a:r>
            <a:endParaRPr lang="en-US" sz="4000" b="1" dirty="0">
              <a:solidFill>
                <a:srgbClr val="2761A5"/>
              </a:solidFill>
              <a:latin typeface="Calibri"/>
              <a:cs typeface="Calibri"/>
            </a:endParaRPr>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30</a:t>
            </a:fld>
            <a:endParaRPr lang="en-US" dirty="0"/>
          </a:p>
        </p:txBody>
      </p:sp>
      <p:cxnSp>
        <p:nvCxnSpPr>
          <p:cNvPr id="6" name="Straight Connector 5"/>
          <p:cNvCxnSpPr/>
          <p:nvPr/>
        </p:nvCxnSpPr>
        <p:spPr>
          <a:xfrm flipV="1">
            <a:off x="956236" y="1118240"/>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pic>
        <p:nvPicPr>
          <p:cNvPr id="7" name="Picture 2" descr="http://foodsafetygrants.org/retailstandards/wp-content/uploads/2017/06/2019imap.png">
            <a:extLst>
              <a:ext uri="{FF2B5EF4-FFF2-40B4-BE49-F238E27FC236}">
                <a16:creationId xmlns:a16="http://schemas.microsoft.com/office/drawing/2014/main" id="{88F13861-37B6-4F43-BCBB-C5066B4DF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033" y="1398827"/>
            <a:ext cx="9436608" cy="521817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8"/>
          <p:cNvGrpSpPr/>
          <p:nvPr/>
        </p:nvGrpSpPr>
        <p:grpSpPr>
          <a:xfrm>
            <a:off x="3111480" y="1860798"/>
            <a:ext cx="5834799" cy="4504055"/>
            <a:chOff x="3111480" y="1860798"/>
            <a:chExt cx="5834799" cy="4504055"/>
          </a:xfrm>
        </p:grpSpPr>
        <p:pic>
          <p:nvPicPr>
            <p:cNvPr id="3" name="Picture 2" descr="Screen Shot 2019-08-15 at 1.54.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1480" y="1860798"/>
              <a:ext cx="5834799" cy="4504055"/>
            </a:xfrm>
            <a:prstGeom prst="rect">
              <a:avLst/>
            </a:prstGeom>
          </p:spPr>
        </p:pic>
        <p:pic>
          <p:nvPicPr>
            <p:cNvPr id="5" name="Picture 4" descr="Screen Shot 2019-08-15 at 2.12.2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1727" y="2698972"/>
              <a:ext cx="5665181" cy="3544580"/>
            </a:xfrm>
            <a:prstGeom prst="rect">
              <a:avLst/>
            </a:prstGeom>
          </p:spPr>
        </p:pic>
      </p:grpSp>
    </p:spTree>
    <p:extLst>
      <p:ext uri="{BB962C8B-B14F-4D97-AF65-F5344CB8AC3E}">
        <p14:creationId xmlns:p14="http://schemas.microsoft.com/office/powerpoint/2010/main" val="34595499"/>
      </p:ext>
    </p:extLst>
  </p:cSld>
  <p:clrMapOvr>
    <a:masterClrMapping/>
  </p:clrMapOvr>
  <p:transition advClick="0" advTm="20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283"/>
            <a:ext cx="10515600" cy="1325563"/>
          </a:xfrm>
        </p:spPr>
        <p:txBody>
          <a:bodyPr>
            <a:normAutofit/>
          </a:bodyPr>
          <a:lstStyle/>
          <a:p>
            <a:r>
              <a:rPr lang="en-US" sz="4000" b="1" dirty="0">
                <a:solidFill>
                  <a:schemeClr val="accent5">
                    <a:lumMod val="75000"/>
                  </a:schemeClr>
                </a:solidFill>
                <a:latin typeface="Calibri"/>
                <a:cs typeface="Calibri"/>
              </a:rPr>
              <a:t>Retail Standards Interactive Map </a:t>
            </a:r>
            <a:endParaRPr lang="en-US" sz="4000" b="1" dirty="0">
              <a:solidFill>
                <a:srgbClr val="2761A5"/>
              </a:solidFill>
              <a:latin typeface="Calibri"/>
              <a:cs typeface="Calibri"/>
            </a:endParaRPr>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31</a:t>
            </a:fld>
            <a:endParaRPr lang="en-US" dirty="0"/>
          </a:p>
        </p:txBody>
      </p:sp>
      <p:cxnSp>
        <p:nvCxnSpPr>
          <p:cNvPr id="6" name="Straight Connector 5"/>
          <p:cNvCxnSpPr/>
          <p:nvPr/>
        </p:nvCxnSpPr>
        <p:spPr>
          <a:xfrm flipV="1">
            <a:off x="956236" y="1118240"/>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pic>
        <p:nvPicPr>
          <p:cNvPr id="7" name="Picture 2" descr="http://foodsafetygrants.org/retailstandards/wp-content/uploads/2017/06/2019imap.png">
            <a:extLst>
              <a:ext uri="{FF2B5EF4-FFF2-40B4-BE49-F238E27FC236}">
                <a16:creationId xmlns:a16="http://schemas.microsoft.com/office/drawing/2014/main" id="{88F13861-37B6-4F43-BCBB-C5066B4DF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033" y="1398827"/>
            <a:ext cx="9436608" cy="521817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8"/>
          <p:cNvGrpSpPr/>
          <p:nvPr/>
        </p:nvGrpSpPr>
        <p:grpSpPr>
          <a:xfrm>
            <a:off x="3111480" y="1860798"/>
            <a:ext cx="5834799" cy="4504055"/>
            <a:chOff x="3111480" y="1860798"/>
            <a:chExt cx="5834799" cy="4504055"/>
          </a:xfrm>
        </p:grpSpPr>
        <p:pic>
          <p:nvPicPr>
            <p:cNvPr id="3" name="Picture 2" descr="Screen Shot 2019-08-15 at 1.54.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1480" y="1860798"/>
              <a:ext cx="5834799" cy="4504055"/>
            </a:xfrm>
            <a:prstGeom prst="rect">
              <a:avLst/>
            </a:prstGeom>
          </p:spPr>
        </p:pic>
        <p:pic>
          <p:nvPicPr>
            <p:cNvPr id="5" name="Picture 4" descr="Screen Shot 2019-08-15 at 2.12.2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1727" y="2698972"/>
              <a:ext cx="5665181" cy="3544580"/>
            </a:xfrm>
            <a:prstGeom prst="rect">
              <a:avLst/>
            </a:prstGeom>
          </p:spPr>
        </p:pic>
      </p:grpSp>
      <p:sp>
        <p:nvSpPr>
          <p:cNvPr id="10" name="Rectangle 9"/>
          <p:cNvSpPr/>
          <p:nvPr/>
        </p:nvSpPr>
        <p:spPr>
          <a:xfrm rot="8906260">
            <a:off x="2660237" y="1765690"/>
            <a:ext cx="669114" cy="658223"/>
          </a:xfrm>
          <a:prstGeom prst="rect">
            <a:avLst/>
          </a:prstGeom>
        </p:spPr>
        <p:txBody>
          <a:bodyPr wrap="square">
            <a:spAutoFit/>
          </a:bodyPr>
          <a:lstStyle/>
          <a:p>
            <a:r>
              <a:rPr lang="en-US" sz="3600" dirty="0">
                <a:solidFill>
                  <a:srgbClr val="FF0000"/>
                </a:solidFill>
                <a:effectLst>
                  <a:outerShdw blurRad="38100" dist="50800" dir="16860000" algn="tl" rotWithShape="0">
                    <a:srgbClr val="000000">
                      <a:alpha val="43000"/>
                    </a:srgbClr>
                  </a:outerShdw>
                </a:effectLst>
                <a:latin typeface="Wingdings"/>
                <a:ea typeface="Wingdings"/>
                <a:cs typeface="Wingdings"/>
              </a:rPr>
              <a:t></a:t>
            </a:r>
            <a:endParaRPr lang="en-US" sz="2800" dirty="0">
              <a:solidFill>
                <a:srgbClr val="FF0000"/>
              </a:solidFill>
              <a:effectLst>
                <a:outerShdw blurRad="38100" dist="50800" dir="16860000" algn="tl" rotWithShape="0">
                  <a:srgbClr val="000000">
                    <a:alpha val="43000"/>
                  </a:srgbClr>
                </a:outerShdw>
              </a:effectLst>
            </a:endParaRPr>
          </a:p>
        </p:txBody>
      </p:sp>
    </p:spTree>
    <p:extLst>
      <p:ext uri="{BB962C8B-B14F-4D97-AF65-F5344CB8AC3E}">
        <p14:creationId xmlns:p14="http://schemas.microsoft.com/office/powerpoint/2010/main" val="2469643727"/>
      </p:ext>
    </p:extLst>
  </p:cSld>
  <p:clrMapOvr>
    <a:masterClrMapping/>
  </p:clrMapOvr>
  <p:transition advClick="0" advTm="200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283"/>
            <a:ext cx="10515600" cy="1325563"/>
          </a:xfrm>
        </p:spPr>
        <p:txBody>
          <a:bodyPr>
            <a:normAutofit/>
          </a:bodyPr>
          <a:lstStyle/>
          <a:p>
            <a:r>
              <a:rPr lang="en-US" sz="4000" b="1" dirty="0">
                <a:solidFill>
                  <a:schemeClr val="accent5">
                    <a:lumMod val="75000"/>
                  </a:schemeClr>
                </a:solidFill>
                <a:latin typeface="Calibri"/>
                <a:cs typeface="Calibri"/>
              </a:rPr>
              <a:t>Retail Standards Interactive Map </a:t>
            </a:r>
            <a:endParaRPr lang="en-US" sz="4000" b="1" dirty="0">
              <a:solidFill>
                <a:srgbClr val="2761A5"/>
              </a:solidFill>
              <a:latin typeface="Calibri"/>
              <a:cs typeface="Calibri"/>
            </a:endParaRPr>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32</a:t>
            </a:fld>
            <a:endParaRPr lang="en-US" dirty="0"/>
          </a:p>
        </p:txBody>
      </p:sp>
      <p:cxnSp>
        <p:nvCxnSpPr>
          <p:cNvPr id="6" name="Straight Connector 5"/>
          <p:cNvCxnSpPr/>
          <p:nvPr/>
        </p:nvCxnSpPr>
        <p:spPr>
          <a:xfrm flipV="1">
            <a:off x="956236" y="1118240"/>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pic>
        <p:nvPicPr>
          <p:cNvPr id="7" name="Picture 2" descr="http://foodsafetygrants.org/retailstandards/wp-content/uploads/2017/06/2019imap.png">
            <a:extLst>
              <a:ext uri="{FF2B5EF4-FFF2-40B4-BE49-F238E27FC236}">
                <a16:creationId xmlns:a16="http://schemas.microsoft.com/office/drawing/2014/main" id="{88F13861-37B6-4F43-BCBB-C5066B4DF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033" y="1398827"/>
            <a:ext cx="9436608" cy="521817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8"/>
          <p:cNvGrpSpPr/>
          <p:nvPr/>
        </p:nvGrpSpPr>
        <p:grpSpPr>
          <a:xfrm>
            <a:off x="3111480" y="1860798"/>
            <a:ext cx="5834799" cy="4504055"/>
            <a:chOff x="3111480" y="1860798"/>
            <a:chExt cx="5834799" cy="4504055"/>
          </a:xfrm>
        </p:grpSpPr>
        <p:pic>
          <p:nvPicPr>
            <p:cNvPr id="3" name="Picture 2" descr="Screen Shot 2019-08-15 at 1.54.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1480" y="1860798"/>
              <a:ext cx="5834799" cy="4504055"/>
            </a:xfrm>
            <a:prstGeom prst="rect">
              <a:avLst/>
            </a:prstGeom>
          </p:spPr>
        </p:pic>
        <p:pic>
          <p:nvPicPr>
            <p:cNvPr id="5" name="Picture 4" descr="Screen Shot 2019-08-15 at 2.12.2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1727" y="2698972"/>
              <a:ext cx="5665181" cy="3544580"/>
            </a:xfrm>
            <a:prstGeom prst="rect">
              <a:avLst/>
            </a:prstGeom>
          </p:spPr>
        </p:pic>
      </p:grpSp>
      <p:pic>
        <p:nvPicPr>
          <p:cNvPr id="8" name="Picture 7" descr="Screen Shot 2019-08-15 at 3.11.3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3555" y="2143302"/>
            <a:ext cx="7015648" cy="3957264"/>
          </a:xfrm>
          <a:prstGeom prst="rect">
            <a:avLst/>
          </a:prstGeom>
          <a:effectLst>
            <a:outerShdw blurRad="41275" dist="38100" dir="2700000" algn="tl" rotWithShape="0">
              <a:srgbClr val="000000">
                <a:alpha val="43000"/>
              </a:srgbClr>
            </a:outerShdw>
          </a:effectLst>
        </p:spPr>
      </p:pic>
    </p:spTree>
    <p:extLst>
      <p:ext uri="{BB962C8B-B14F-4D97-AF65-F5344CB8AC3E}">
        <p14:creationId xmlns:p14="http://schemas.microsoft.com/office/powerpoint/2010/main" val="2720666614"/>
      </p:ext>
    </p:extLst>
  </p:cSld>
  <p:clrMapOvr>
    <a:masterClrMapping/>
  </p:clrMapOvr>
  <p:transition advClick="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2761A5"/>
                </a:solidFill>
                <a:latin typeface="Calibri"/>
                <a:cs typeface="Calibri"/>
              </a:rPr>
              <a:t>Resources: AFDO Mobile App</a:t>
            </a:r>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33</a:t>
            </a:fld>
            <a:endParaRPr lang="en-US" dirty="0"/>
          </a:p>
        </p:txBody>
      </p:sp>
      <p:cxnSp>
        <p:nvCxnSpPr>
          <p:cNvPr id="6" name="Straight Connector 5"/>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pic>
        <p:nvPicPr>
          <p:cNvPr id="8" name="Content Placeholder 9">
            <a:extLst>
              <a:ext uri="{FF2B5EF4-FFF2-40B4-BE49-F238E27FC236}">
                <a16:creationId xmlns:a16="http://schemas.microsoft.com/office/drawing/2014/main" id="{92CC8A5B-4970-431B-AC53-33A58384529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220227" y="1676733"/>
            <a:ext cx="7751546" cy="5028030"/>
          </a:xfrm>
        </p:spPr>
      </p:pic>
    </p:spTree>
    <p:extLst>
      <p:ext uri="{BB962C8B-B14F-4D97-AF65-F5344CB8AC3E}">
        <p14:creationId xmlns:p14="http://schemas.microsoft.com/office/powerpoint/2010/main" val="120469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9">
            <a:extLst>
              <a:ext uri="{FF2B5EF4-FFF2-40B4-BE49-F238E27FC236}">
                <a16:creationId xmlns:a16="http://schemas.microsoft.com/office/drawing/2014/main" id="{92CC8A5B-4970-431B-AC53-33A58384529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978958" y="1690687"/>
            <a:ext cx="5176499" cy="5167313"/>
          </a:xfrm>
        </p:spPr>
      </p:pic>
      <p:sp>
        <p:nvSpPr>
          <p:cNvPr id="2" name="Title 1"/>
          <p:cNvSpPr>
            <a:spLocks noGrp="1"/>
          </p:cNvSpPr>
          <p:nvPr>
            <p:ph type="title"/>
          </p:nvPr>
        </p:nvSpPr>
        <p:spPr/>
        <p:txBody>
          <a:bodyPr>
            <a:normAutofit/>
          </a:bodyPr>
          <a:lstStyle/>
          <a:p>
            <a:r>
              <a:rPr lang="en-US" sz="4000" b="1" dirty="0">
                <a:solidFill>
                  <a:srgbClr val="2761A5"/>
                </a:solidFill>
                <a:latin typeface="Calibri"/>
                <a:cs typeface="Calibri"/>
              </a:rPr>
              <a:t>Resources: AFDO Retail Webinar Series</a:t>
            </a:r>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34</a:t>
            </a:fld>
            <a:endParaRPr lang="en-US" dirty="0"/>
          </a:p>
        </p:txBody>
      </p:sp>
      <p:cxnSp>
        <p:nvCxnSpPr>
          <p:cNvPr id="6" name="Straight Connector 5"/>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845448" y="2734318"/>
            <a:ext cx="3504101" cy="2800767"/>
          </a:xfrm>
          <a:prstGeom prst="rect">
            <a:avLst/>
          </a:prstGeom>
        </p:spPr>
        <p:txBody>
          <a:bodyPr wrap="none">
            <a:spAutoFit/>
          </a:bodyPr>
          <a:lstStyle/>
          <a:p>
            <a:pPr algn="ctr"/>
            <a:r>
              <a:rPr lang="en-US" sz="4800" dirty="0">
                <a:latin typeface="Acumin Pro Black" panose="020B0904020202020204" pitchFamily="34" charset="0"/>
              </a:rPr>
              <a:t>Register</a:t>
            </a:r>
          </a:p>
          <a:p>
            <a:pPr algn="ctr"/>
            <a:r>
              <a:rPr lang="en-US" sz="2000" dirty="0">
                <a:latin typeface="Acumin Pro" panose="020B0504020202020204" pitchFamily="34" charset="0"/>
                <a:hlinkClick r:id="rId4"/>
              </a:rPr>
              <a:t>http://afdo.org/retail/webinars</a:t>
            </a:r>
            <a:r>
              <a:rPr lang="en-US" sz="2000" dirty="0">
                <a:latin typeface="Acumin Pro" panose="020B0504020202020204" pitchFamily="34" charset="0"/>
              </a:rPr>
              <a:t> </a:t>
            </a:r>
          </a:p>
          <a:p>
            <a:pPr algn="ctr"/>
            <a:endParaRPr lang="en-US" sz="2000" dirty="0">
              <a:latin typeface="Acumin Pro" panose="020B0504020202020204" pitchFamily="34" charset="0"/>
            </a:endParaRPr>
          </a:p>
          <a:p>
            <a:pPr algn="ctr"/>
            <a:r>
              <a:rPr lang="en-US" sz="4800" dirty="0">
                <a:latin typeface="Acumin Pro Black" panose="020B0904020202020204" pitchFamily="34" charset="0"/>
              </a:rPr>
              <a:t>Questions? </a:t>
            </a:r>
          </a:p>
          <a:p>
            <a:pPr algn="ctr"/>
            <a:r>
              <a:rPr lang="en-US" sz="2000" dirty="0">
                <a:latin typeface="Acumin Pro" panose="020B0504020202020204" pitchFamily="34" charset="0"/>
              </a:rPr>
              <a:t>717-757-2888</a:t>
            </a:r>
          </a:p>
          <a:p>
            <a:pPr algn="ctr"/>
            <a:r>
              <a:rPr lang="en-US" sz="2000" dirty="0">
                <a:latin typeface="Acumin Pro" panose="020B0504020202020204" pitchFamily="34" charset="0"/>
                <a:hlinkClick r:id="rId5"/>
              </a:rPr>
              <a:t>afdo@afdo.org</a:t>
            </a:r>
            <a:r>
              <a:rPr lang="en-US" sz="2000" dirty="0">
                <a:latin typeface="Acumin Pro" panose="020B0504020202020204" pitchFamily="34" charset="0"/>
              </a:rPr>
              <a:t> </a:t>
            </a:r>
          </a:p>
        </p:txBody>
      </p:sp>
    </p:spTree>
    <p:extLst>
      <p:ext uri="{BB962C8B-B14F-4D97-AF65-F5344CB8AC3E}">
        <p14:creationId xmlns:p14="http://schemas.microsoft.com/office/powerpoint/2010/main" val="391287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2761A5"/>
                </a:solidFill>
                <a:latin typeface="Calibri"/>
                <a:cs typeface="Calibri"/>
              </a:rPr>
              <a:t>124</a:t>
            </a:r>
            <a:r>
              <a:rPr lang="en-US" sz="4000" b="1" baseline="30000" dirty="0">
                <a:solidFill>
                  <a:srgbClr val="2761A5"/>
                </a:solidFill>
                <a:latin typeface="Calibri"/>
                <a:cs typeface="Calibri"/>
              </a:rPr>
              <a:t>th</a:t>
            </a:r>
            <a:r>
              <a:rPr lang="en-US" sz="4000" b="1" dirty="0">
                <a:solidFill>
                  <a:srgbClr val="2761A5"/>
                </a:solidFill>
                <a:latin typeface="Calibri"/>
                <a:cs typeface="Calibri"/>
              </a:rPr>
              <a:t> AFDO Annual Education Conference</a:t>
            </a:r>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fld id="{83B739C8-C495-CA41-8892-8D3D4829B199}" type="slidenum">
              <a:rPr lang="en-US" smtClean="0"/>
              <a:t>35</a:t>
            </a:fld>
            <a:endParaRPr lang="en-US" dirty="0"/>
          </a:p>
        </p:txBody>
      </p:sp>
      <p:cxnSp>
        <p:nvCxnSpPr>
          <p:cNvPr id="6" name="Straight Connector 5"/>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pic>
        <p:nvPicPr>
          <p:cNvPr id="8" name="Content Placeholder 9">
            <a:extLst>
              <a:ext uri="{FF2B5EF4-FFF2-40B4-BE49-F238E27FC236}">
                <a16:creationId xmlns:a16="http://schemas.microsoft.com/office/drawing/2014/main" id="{92CC8A5B-4970-431B-AC53-33A58384529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109615" y="1594526"/>
            <a:ext cx="7898064" cy="5110237"/>
          </a:xfrm>
        </p:spPr>
      </p:pic>
    </p:spTree>
    <p:extLst>
      <p:ext uri="{BB962C8B-B14F-4D97-AF65-F5344CB8AC3E}">
        <p14:creationId xmlns:p14="http://schemas.microsoft.com/office/powerpoint/2010/main" val="59844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1038" y="2546447"/>
            <a:ext cx="4478268" cy="344257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44826" y="3315798"/>
            <a:ext cx="4353444" cy="2416228"/>
          </a:xfrm>
        </p:spPr>
        <p:txBody>
          <a:bodyPr>
            <a:normAutofit/>
          </a:bodyPr>
          <a:lstStyle/>
          <a:p>
            <a:pPr>
              <a:spcBef>
                <a:spcPts val="600"/>
              </a:spcBef>
              <a:spcAft>
                <a:spcPts val="600"/>
              </a:spcAft>
            </a:pPr>
            <a:r>
              <a:rPr lang="en-US" sz="2400" b="1" dirty="0">
                <a:latin typeface="+mn-lt"/>
                <a:cs typeface="Arial" panose="020B0604020202020204" pitchFamily="34" charset="0"/>
              </a:rPr>
              <a:t>Contact Us</a:t>
            </a:r>
            <a:br>
              <a:rPr lang="en-US" sz="2400" dirty="0">
                <a:latin typeface="+mn-lt"/>
                <a:cs typeface="Arial" panose="020B0604020202020204" pitchFamily="34" charset="0"/>
              </a:rPr>
            </a:br>
            <a:br>
              <a:rPr lang="en-US" sz="2400" dirty="0">
                <a:latin typeface="+mn-lt"/>
                <a:cs typeface="Arial" panose="020B0604020202020204" pitchFamily="34" charset="0"/>
              </a:rPr>
            </a:br>
            <a:r>
              <a:rPr lang="en-US" sz="2400" dirty="0">
                <a:latin typeface="+mn-lt"/>
                <a:cs typeface="Arial" panose="020B0604020202020204" pitchFamily="34" charset="0"/>
              </a:rPr>
              <a:t>Email: </a:t>
            </a:r>
            <a:r>
              <a:rPr lang="en-US" sz="2400" dirty="0">
                <a:latin typeface="+mn-lt"/>
                <a:cs typeface="Arial" panose="020B0604020202020204" pitchFamily="34" charset="0"/>
                <a:hlinkClick r:id="rId3"/>
              </a:rPr>
              <a:t>retailstandards@afdo.org</a:t>
            </a:r>
            <a:br>
              <a:rPr lang="en-US" sz="2400" dirty="0">
                <a:latin typeface="+mn-lt"/>
                <a:cs typeface="Arial" panose="020B0604020202020204" pitchFamily="34" charset="0"/>
              </a:rPr>
            </a:br>
            <a:br>
              <a:rPr lang="en-US" sz="2400" dirty="0">
                <a:latin typeface="+mn-lt"/>
                <a:cs typeface="Arial" panose="020B0604020202020204" pitchFamily="34" charset="0"/>
              </a:rPr>
            </a:br>
            <a:r>
              <a:rPr lang="en-US" sz="2400" dirty="0">
                <a:latin typeface="+mn-lt"/>
                <a:cs typeface="Arial" panose="020B0604020202020204" pitchFamily="34" charset="0"/>
              </a:rPr>
              <a:t>Phone: 850-583-4593</a:t>
            </a:r>
            <a:endParaRPr lang="en-US" sz="2400" dirty="0">
              <a:latin typeface="+mn-lt"/>
            </a:endParaRPr>
          </a:p>
        </p:txBody>
      </p:sp>
      <p:sp>
        <p:nvSpPr>
          <p:cNvPr id="7" name="Title 1"/>
          <p:cNvSpPr txBox="1">
            <a:spLocks/>
          </p:cNvSpPr>
          <p:nvPr/>
        </p:nvSpPr>
        <p:spPr>
          <a:xfrm>
            <a:off x="392659" y="5331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5B9BD5">
                    <a:lumMod val="75000"/>
                  </a:srgbClr>
                </a:solidFill>
                <a:effectLst/>
                <a:uLnTx/>
                <a:uFillTx/>
                <a:latin typeface="Calibri"/>
                <a:ea typeface="+mj-ea"/>
                <a:cs typeface="Calibri"/>
              </a:rPr>
              <a:t>Retail Standards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5B9BD5">
                    <a:lumMod val="75000"/>
                  </a:srgbClr>
                </a:solidFill>
                <a:effectLst/>
                <a:uLnTx/>
                <a:uFillTx/>
                <a:latin typeface="Calibri"/>
                <a:ea typeface="+mj-ea"/>
                <a:cs typeface="Calibri"/>
              </a:rPr>
              <a:t>Program Information</a:t>
            </a:r>
          </a:p>
        </p:txBody>
      </p:sp>
      <p:sp>
        <p:nvSpPr>
          <p:cNvPr id="5" name="TextBox 4"/>
          <p:cNvSpPr txBox="1"/>
          <p:nvPr/>
        </p:nvSpPr>
        <p:spPr>
          <a:xfrm>
            <a:off x="555936" y="3013501"/>
            <a:ext cx="436129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hlinkClick r:id="rId4"/>
              </a:rPr>
              <a:t>http://afdo.org/retailstandards</a:t>
            </a:r>
            <a:br>
              <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09204" y="632845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739C8-C495-CA41-8892-8D3D4829B19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B83A716D-8DD0-4B2A-9C35-E5BF627C8BBC}"/>
              </a:ext>
            </a:extLst>
          </p:cNvPr>
          <p:cNvPicPr>
            <a:picLocks noChangeAspect="1"/>
          </p:cNvPicPr>
          <p:nvPr/>
        </p:nvPicPr>
        <p:blipFill>
          <a:blip r:embed="rId5"/>
          <a:stretch>
            <a:fillRect/>
          </a:stretch>
        </p:blipFill>
        <p:spPr>
          <a:xfrm>
            <a:off x="5678905" y="451885"/>
            <a:ext cx="5721176" cy="5958976"/>
          </a:xfrm>
          <a:prstGeom prst="rect">
            <a:avLst/>
          </a:prstGeom>
          <a:effectLst>
            <a:outerShdw blurRad="50800" dist="101600" dir="2700000" algn="tl" rotWithShape="0">
              <a:srgbClr val="000000">
                <a:alpha val="43000"/>
              </a:srgbClr>
            </a:outerShdw>
          </a:effectLst>
        </p:spPr>
      </p:pic>
      <p:sp>
        <p:nvSpPr>
          <p:cNvPr id="15" name="Rectangle 14"/>
          <p:cNvSpPr/>
          <p:nvPr/>
        </p:nvSpPr>
        <p:spPr>
          <a:xfrm>
            <a:off x="5659941" y="423358"/>
            <a:ext cx="5738335" cy="5989725"/>
          </a:xfrm>
          <a:prstGeom prst="rect">
            <a:avLst/>
          </a:prstGeom>
          <a:solidFill>
            <a:schemeClr val="tx1">
              <a:lumMod val="50000"/>
              <a:lumOff val="5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Screen Shot 2018-08-12 at 10.34.03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3444" y="3479959"/>
            <a:ext cx="3276392" cy="986205"/>
          </a:xfrm>
          <a:prstGeom prst="rect">
            <a:avLst/>
          </a:prstGeom>
          <a:ln w="3175">
            <a:solidFill>
              <a:schemeClr val="accent1"/>
            </a:solidFill>
          </a:ln>
          <a:effectLst>
            <a:outerShdw blurRad="50800" dist="114300" dir="2700000" algn="tl" rotWithShape="0">
              <a:srgbClr val="000000">
                <a:alpha val="46000"/>
              </a:srgbClr>
            </a:outerShdw>
          </a:effectLst>
        </p:spPr>
      </p:pic>
      <p:sp>
        <p:nvSpPr>
          <p:cNvPr id="14" name="Curved Up Arrow 13"/>
          <p:cNvSpPr/>
          <p:nvPr/>
        </p:nvSpPr>
        <p:spPr>
          <a:xfrm rot="16373943">
            <a:off x="10558994" y="4216289"/>
            <a:ext cx="985520" cy="615246"/>
          </a:xfrm>
          <a:prstGeom prst="curved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93605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9407" y="1923398"/>
            <a:ext cx="9333186" cy="2838173"/>
          </a:xfrm>
        </p:spPr>
        <p:txBody>
          <a:bodyPr>
            <a:normAutofit/>
          </a:bodyPr>
          <a:lstStyle/>
          <a:p>
            <a:r>
              <a:rPr lang="en-US" b="1" dirty="0">
                <a:solidFill>
                  <a:srgbClr val="2761A5"/>
                </a:solidFill>
                <a:latin typeface="+mn-lt"/>
                <a:cs typeface="Arial" panose="020B0604020202020204" pitchFamily="34" charset="0"/>
              </a:rPr>
              <a:t>2020 AFDO-Managed </a:t>
            </a:r>
            <a:br>
              <a:rPr lang="en-US" b="1" dirty="0">
                <a:solidFill>
                  <a:srgbClr val="2761A5"/>
                </a:solidFill>
                <a:latin typeface="+mn-lt"/>
                <a:cs typeface="Arial" panose="020B0604020202020204" pitchFamily="34" charset="0"/>
              </a:rPr>
            </a:br>
            <a:r>
              <a:rPr lang="en-US" b="1" dirty="0">
                <a:solidFill>
                  <a:srgbClr val="2761A5"/>
                </a:solidFill>
                <a:latin typeface="+mn-lt"/>
                <a:cs typeface="Arial" panose="020B0604020202020204" pitchFamily="34" charset="0"/>
              </a:rPr>
              <a:t>Retail Program Standards </a:t>
            </a:r>
            <a:br>
              <a:rPr lang="en-US" b="1" dirty="0">
                <a:solidFill>
                  <a:srgbClr val="2761A5"/>
                </a:solidFill>
                <a:latin typeface="+mn-lt"/>
                <a:cs typeface="Arial" panose="020B0604020202020204" pitchFamily="34" charset="0"/>
              </a:rPr>
            </a:br>
            <a:r>
              <a:rPr lang="en-US" b="1" dirty="0">
                <a:solidFill>
                  <a:srgbClr val="2761A5"/>
                </a:solidFill>
                <a:latin typeface="+mn-lt"/>
                <a:cs typeface="Arial" panose="020B0604020202020204" pitchFamily="34" charset="0"/>
              </a:rPr>
              <a:t>Grant Program</a:t>
            </a:r>
          </a:p>
        </p:txBody>
      </p:sp>
      <p:sp>
        <p:nvSpPr>
          <p:cNvPr id="3" name="Subtitle 2"/>
          <p:cNvSpPr>
            <a:spLocks noGrp="1"/>
          </p:cNvSpPr>
          <p:nvPr>
            <p:ph type="subTitle" idx="1"/>
          </p:nvPr>
        </p:nvSpPr>
        <p:spPr>
          <a:xfrm>
            <a:off x="1524000" y="4414345"/>
            <a:ext cx="9144000" cy="1916116"/>
          </a:xfrm>
        </p:spPr>
        <p:txBody>
          <a:bodyPr>
            <a:normAutofit/>
          </a:bodyPr>
          <a:lstStyle/>
          <a:p>
            <a:endParaRPr lang="en-US" sz="2000" dirty="0">
              <a:latin typeface="Calibri"/>
              <a:cs typeface="Calibri"/>
            </a:endParaRPr>
          </a:p>
          <a:p>
            <a:r>
              <a:rPr lang="en-US" b="1" dirty="0">
                <a:solidFill>
                  <a:schemeClr val="bg1">
                    <a:lumMod val="50000"/>
                  </a:schemeClr>
                </a:solidFill>
                <a:cs typeface="Calibri"/>
              </a:rPr>
              <a:t>Overview Presentation</a:t>
            </a:r>
          </a:p>
          <a:p>
            <a:r>
              <a:rPr lang="en-US" b="1" dirty="0">
                <a:solidFill>
                  <a:schemeClr val="bg1">
                    <a:lumMod val="50000"/>
                  </a:schemeClr>
                </a:solidFill>
                <a:cs typeface="Calibri"/>
              </a:rPr>
              <a:t>Fall 2019</a:t>
            </a:r>
            <a:endParaRPr lang="en-US" dirty="0">
              <a:solidFill>
                <a:schemeClr val="bg1">
                  <a:lumMod val="50000"/>
                </a:schemeClr>
              </a:solidFill>
              <a:latin typeface="Calibri"/>
              <a:cs typeface="Calibri"/>
              <a:hlinkClick r:id="rId3">
                <a:extLst>
                  <a:ext uri="{A12FA001-AC4F-418D-AE19-62706E023703}">
                    <ahyp:hlinkClr xmlns:ahyp="http://schemas.microsoft.com/office/drawing/2018/hyperlinkcolor" val="tx"/>
                  </a:ext>
                </a:extLst>
              </a:hlinkClick>
            </a:endParaRPr>
          </a:p>
          <a:p>
            <a:r>
              <a:rPr lang="en-US" sz="2000" dirty="0">
                <a:solidFill>
                  <a:srgbClr val="0070C0"/>
                </a:solidFill>
                <a:latin typeface="Calibri"/>
                <a:cs typeface="Calibri"/>
                <a:hlinkClick r:id="rId4">
                  <a:extLst>
                    <a:ext uri="{A12FA001-AC4F-418D-AE19-62706E023703}">
                      <ahyp:hlinkClr xmlns:ahyp="http://schemas.microsoft.com/office/drawing/2018/hyperlinkcolor" val="tx"/>
                    </a:ext>
                  </a:extLst>
                </a:hlinkClick>
              </a:rPr>
              <a:t>http://afdo.org/retailstandards</a:t>
            </a:r>
            <a:r>
              <a:rPr lang="en-US" sz="2000" dirty="0">
                <a:solidFill>
                  <a:srgbClr val="0070C0"/>
                </a:solidFill>
                <a:latin typeface="Calibri"/>
                <a:cs typeface="Calibri"/>
              </a:rPr>
              <a:t> </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485279" y="738476"/>
            <a:ext cx="5221442" cy="1220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6676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374756427"/>
              </p:ext>
            </p:extLst>
          </p:nvPr>
        </p:nvGraphicFramePr>
        <p:xfrm>
          <a:off x="635018" y="1732914"/>
          <a:ext cx="5363872" cy="3505200"/>
        </p:xfrm>
        <a:graphic>
          <a:graphicData uri="http://schemas.openxmlformats.org/drawingml/2006/table">
            <a:tbl>
              <a:tblPr>
                <a:tableStyleId>{5C22544A-7EE6-4342-B048-85BDC9FD1C3A}</a:tableStyleId>
              </a:tblPr>
              <a:tblGrid>
                <a:gridCol w="1650877">
                  <a:extLst>
                    <a:ext uri="{9D8B030D-6E8A-4147-A177-3AD203B41FA5}">
                      <a16:colId xmlns:a16="http://schemas.microsoft.com/office/drawing/2014/main" val="20000"/>
                    </a:ext>
                  </a:extLst>
                </a:gridCol>
                <a:gridCol w="3712995">
                  <a:extLst>
                    <a:ext uri="{9D8B030D-6E8A-4147-A177-3AD203B41FA5}">
                      <a16:colId xmlns:a16="http://schemas.microsoft.com/office/drawing/2014/main" val="20001"/>
                    </a:ext>
                  </a:extLst>
                </a:gridCol>
              </a:tblGrid>
              <a:tr h="370840">
                <a:tc>
                  <a:txBody>
                    <a:bodyPr/>
                    <a:lstStyle/>
                    <a:p>
                      <a:pPr algn="r"/>
                      <a:r>
                        <a:rPr lang="en-US" sz="4000" b="1" dirty="0">
                          <a:solidFill>
                            <a:schemeClr val="tx1"/>
                          </a:solidFill>
                        </a:rPr>
                        <a:t>324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rPr>
                        <a:t>Self-Assessments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r"/>
                      <a:r>
                        <a:rPr lang="en-US" sz="4000" b="1" dirty="0">
                          <a:solidFill>
                            <a:schemeClr val="tx1"/>
                          </a:solidFill>
                        </a:rPr>
                        <a:t>736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t>Standards Met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r"/>
                      <a:r>
                        <a:rPr lang="en-US" sz="4000" b="1" dirty="0">
                          <a:solidFill>
                            <a:schemeClr val="tx1"/>
                          </a:solidFill>
                        </a:rPr>
                        <a:t>535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t>Standards Audited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r"/>
                      <a:r>
                        <a:rPr lang="en-US" sz="4000" b="1" dirty="0">
                          <a:solidFill>
                            <a:schemeClr val="tx1"/>
                          </a:solidFill>
                        </a:rPr>
                        <a:t>43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t>Risk Factor 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r"/>
                      <a:r>
                        <a:rPr lang="en-US" sz="4000" b="1" dirty="0">
                          <a:solidFill>
                            <a:schemeClr val="tx1"/>
                          </a:solidFill>
                        </a:rPr>
                        <a:t>3,324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t>Retail Personnel Trained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 name="Content Placeholder 2"/>
          <p:cNvSpPr>
            <a:spLocks noGrp="1"/>
          </p:cNvSpPr>
          <p:nvPr>
            <p:ph idx="1"/>
          </p:nvPr>
        </p:nvSpPr>
        <p:spPr>
          <a:xfrm>
            <a:off x="2080696" y="5525579"/>
            <a:ext cx="7998519" cy="1134837"/>
          </a:xfrm>
        </p:spPr>
        <p:txBody>
          <a:bodyPr>
            <a:normAutofit/>
          </a:bodyPr>
          <a:lstStyle/>
          <a:p>
            <a:pPr marL="0" indent="0" algn="ctr">
              <a:buNone/>
            </a:pPr>
            <a:r>
              <a:rPr lang="en-US" sz="2000" dirty="0"/>
              <a:t>The top-progressing 50% of subawardees, a total of 254 unique jurisdictions, have met 2.6 individual Standards and completed 2.1 Verification Audits (on average)</a:t>
            </a:r>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739C8-C495-CA41-8892-8D3D4829B19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1"/>
          <p:cNvSpPr txBox="1">
            <a:spLocks/>
          </p:cNvSpPr>
          <p:nvPr/>
        </p:nvSpPr>
        <p:spPr>
          <a:xfrm>
            <a:off x="892244" y="3381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761A5"/>
                </a:solidFill>
                <a:effectLst/>
                <a:uLnTx/>
                <a:uFillTx/>
                <a:latin typeface="Calibri"/>
                <a:ea typeface="+mj-ea"/>
                <a:cs typeface="Calibri"/>
              </a:rPr>
              <a:t>Since 2014 Funded Jurisdictions Have Achieved...</a:t>
            </a:r>
            <a:endParaRPr kumimoji="0" lang="en-US" sz="4000" b="0" i="1" u="none" strike="noStrike" kern="1200" cap="none" spc="0" normalizeH="0" baseline="0" noProof="0" dirty="0">
              <a:ln>
                <a:noFill/>
              </a:ln>
              <a:solidFill>
                <a:srgbClr val="2761A5"/>
              </a:solidFill>
              <a:effectLst/>
              <a:uLnTx/>
              <a:uFillTx/>
              <a:latin typeface="Calibri"/>
              <a:ea typeface="+mj-ea"/>
              <a:cs typeface="Calibri"/>
            </a:endParaRPr>
          </a:p>
        </p:txBody>
      </p:sp>
      <p:cxnSp>
        <p:nvCxnSpPr>
          <p:cNvPr id="8" name="Straight Connector 7"/>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2368296" y="2256165"/>
            <a:ext cx="8229600" cy="2936056"/>
            <a:chOff x="2368296" y="2256165"/>
            <a:chExt cx="8229600" cy="2936056"/>
          </a:xfrm>
        </p:grpSpPr>
        <p:sp>
          <p:nvSpPr>
            <p:cNvPr id="10" name="Rounded Rectangle 9"/>
            <p:cNvSpPr/>
            <p:nvPr/>
          </p:nvSpPr>
          <p:spPr>
            <a:xfrm>
              <a:off x="2368296" y="2256165"/>
              <a:ext cx="797150" cy="146304"/>
            </a:xfrm>
            <a:prstGeom prst="round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p:nvSpPr>
          <p:spPr>
            <a:xfrm>
              <a:off x="2368296" y="2958686"/>
              <a:ext cx="1706167" cy="146304"/>
            </a:xfrm>
            <a:prstGeom prst="round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
            <p:cNvSpPr/>
            <p:nvPr/>
          </p:nvSpPr>
          <p:spPr>
            <a:xfrm>
              <a:off x="2368296" y="3664994"/>
              <a:ext cx="1169505" cy="146304"/>
            </a:xfrm>
            <a:prstGeom prst="round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2"/>
            <p:cNvSpPr/>
            <p:nvPr/>
          </p:nvSpPr>
          <p:spPr>
            <a:xfrm>
              <a:off x="2368296" y="4356910"/>
              <a:ext cx="198887" cy="146304"/>
            </a:xfrm>
            <a:prstGeom prst="round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p:nvSpPr>
          <p:spPr>
            <a:xfrm>
              <a:off x="2368296" y="5045917"/>
              <a:ext cx="8229600" cy="146304"/>
            </a:xfrm>
            <a:prstGeom prst="round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05923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200"/>
                            </p:stCondLst>
                            <p:childTnLst>
                              <p:par>
                                <p:cTn id="16" presetID="2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1000"/>
                                        <p:tgtEl>
                                          <p:spTgt spid="15"/>
                                        </p:tgtEl>
                                      </p:cBhvr>
                                    </p:animEffect>
                                  </p:childTnLst>
                                </p:cTn>
                              </p:par>
                            </p:childTnLst>
                          </p:cTn>
                        </p:par>
                        <p:par>
                          <p:cTn id="19" fill="hold">
                            <p:stCondLst>
                              <p:cond delay="2200"/>
                            </p:stCondLst>
                            <p:childTnLst>
                              <p:par>
                                <p:cTn id="20" presetID="10" presetClass="entr" presetSubtype="0" fill="hold" grpId="0" nodeType="afterEffect">
                                  <p:stCondLst>
                                    <p:cond delay="50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244" y="338105"/>
            <a:ext cx="10515600" cy="1325563"/>
          </a:xfrm>
        </p:spPr>
        <p:txBody>
          <a:bodyPr>
            <a:normAutofit/>
          </a:bodyPr>
          <a:lstStyle/>
          <a:p>
            <a:r>
              <a:rPr lang="en-US" sz="3300" b="1" dirty="0">
                <a:solidFill>
                  <a:srgbClr val="2761A5"/>
                </a:solidFill>
                <a:latin typeface="Calibri"/>
                <a:cs typeface="Calibri"/>
              </a:rPr>
              <a:t>6-Year Reach of the Program (CY 2014-2019) </a:t>
            </a:r>
            <a:br>
              <a:rPr lang="en-US" sz="3300" b="1" dirty="0">
                <a:solidFill>
                  <a:srgbClr val="2761A5"/>
                </a:solidFill>
                <a:latin typeface="Calibri"/>
                <a:cs typeface="Calibri"/>
              </a:rPr>
            </a:br>
            <a:r>
              <a:rPr lang="en-US" sz="2900" b="1" i="1" dirty="0">
                <a:solidFill>
                  <a:srgbClr val="2761A5"/>
                </a:solidFill>
                <a:latin typeface="Calibri"/>
                <a:cs typeface="Calibri"/>
              </a:rPr>
              <a:t>Number of Unique Jurisdictions Funded</a:t>
            </a:r>
          </a:p>
        </p:txBody>
      </p:sp>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739C8-C495-CA41-8892-8D3D4829B19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6" name="Straight Connector 5"/>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7" name="Down Arrow 6"/>
          <p:cNvSpPr/>
          <p:nvPr/>
        </p:nvSpPr>
        <p:spPr>
          <a:xfrm>
            <a:off x="5529641" y="2889984"/>
            <a:ext cx="1058305" cy="3704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5" name="Group 14"/>
          <p:cNvGrpSpPr/>
          <p:nvPr/>
        </p:nvGrpSpPr>
        <p:grpSpPr>
          <a:xfrm>
            <a:off x="4061244" y="3345828"/>
            <a:ext cx="4074472" cy="714409"/>
            <a:chOff x="3821702" y="1772794"/>
            <a:chExt cx="4001445" cy="714409"/>
          </a:xfrm>
        </p:grpSpPr>
        <p:sp>
          <p:nvSpPr>
            <p:cNvPr id="16" name="Rounded Rectangle 15"/>
            <p:cNvSpPr/>
            <p:nvPr/>
          </p:nvSpPr>
          <p:spPr>
            <a:xfrm>
              <a:off x="3821702" y="1812483"/>
              <a:ext cx="4001445" cy="674720"/>
            </a:xfrm>
            <a:prstGeom prst="round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4206762" y="1772794"/>
              <a:ext cx="661440" cy="615553"/>
            </a:xfrm>
            <a:prstGeom prst="rect">
              <a:avLst/>
            </a:prstGeom>
            <a:ln>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17"/>
            <p:cNvSpPr/>
            <p:nvPr/>
          </p:nvSpPr>
          <p:spPr>
            <a:xfrm>
              <a:off x="3986794" y="1911964"/>
              <a:ext cx="3585008" cy="400110"/>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Management Provided by AFDO</a:t>
              </a:r>
            </a:p>
          </p:txBody>
        </p:sp>
      </p:grpSp>
      <p:sp>
        <p:nvSpPr>
          <p:cNvPr id="19" name="Down Arrow 18"/>
          <p:cNvSpPr/>
          <p:nvPr/>
        </p:nvSpPr>
        <p:spPr>
          <a:xfrm>
            <a:off x="5523296" y="4192257"/>
            <a:ext cx="1058305" cy="3704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0" name="Group 19"/>
          <p:cNvGrpSpPr/>
          <p:nvPr/>
        </p:nvGrpSpPr>
        <p:grpSpPr>
          <a:xfrm>
            <a:off x="162131" y="4776607"/>
            <a:ext cx="11849159" cy="1694670"/>
            <a:chOff x="915952" y="1786023"/>
            <a:chExt cx="9813984" cy="1274767"/>
          </a:xfrm>
        </p:grpSpPr>
        <p:sp>
          <p:nvSpPr>
            <p:cNvPr id="21" name="Rounded Rectangle 20"/>
            <p:cNvSpPr/>
            <p:nvPr/>
          </p:nvSpPr>
          <p:spPr>
            <a:xfrm>
              <a:off x="915952" y="1786024"/>
              <a:ext cx="9813984" cy="1274766"/>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3829472" y="1786023"/>
              <a:ext cx="919671" cy="615553"/>
            </a:xfrm>
            <a:prstGeom prst="rect">
              <a:avLst/>
            </a:prstGeom>
            <a:ln>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Calibri"/>
                  <a:ea typeface="+mn-ea"/>
                  <a:cs typeface="+mn-cs"/>
                </a:rPr>
                <a:t>507</a:t>
              </a:r>
              <a:endParaRPr kumimoji="0" lang="en-US" sz="3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p:cNvSpPr/>
            <p:nvPr/>
          </p:nvSpPr>
          <p:spPr>
            <a:xfrm>
              <a:off x="4689881" y="1925193"/>
              <a:ext cx="3187606" cy="400110"/>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Unique Jurisdictions Funded</a:t>
              </a:r>
            </a:p>
          </p:txBody>
        </p:sp>
      </p:grpSp>
      <p:grpSp>
        <p:nvGrpSpPr>
          <p:cNvPr id="565" name="Group 564"/>
          <p:cNvGrpSpPr/>
          <p:nvPr/>
        </p:nvGrpSpPr>
        <p:grpSpPr>
          <a:xfrm>
            <a:off x="270220" y="5363459"/>
            <a:ext cx="11632982" cy="932188"/>
            <a:chOff x="592010" y="5326714"/>
            <a:chExt cx="10963042" cy="541811"/>
          </a:xfrm>
        </p:grpSpPr>
        <p:grpSp>
          <p:nvGrpSpPr>
            <p:cNvPr id="9" name="Group 8"/>
            <p:cNvGrpSpPr/>
            <p:nvPr/>
          </p:nvGrpSpPr>
          <p:grpSpPr>
            <a:xfrm>
              <a:off x="592010" y="5336434"/>
              <a:ext cx="5460281" cy="532091"/>
              <a:chOff x="1281071" y="5052724"/>
              <a:chExt cx="5460281" cy="532091"/>
            </a:xfrm>
          </p:grpSpPr>
          <p:grpSp>
            <p:nvGrpSpPr>
              <p:cNvPr id="3" name="Group 2"/>
              <p:cNvGrpSpPr/>
              <p:nvPr/>
            </p:nvGrpSpPr>
            <p:grpSpPr>
              <a:xfrm>
                <a:off x="1281071" y="5056632"/>
                <a:ext cx="2709266" cy="528183"/>
                <a:chOff x="1281071" y="5056632"/>
                <a:chExt cx="2709266" cy="528183"/>
              </a:xfrm>
            </p:grpSpPr>
            <p:grpSp>
              <p:nvGrpSpPr>
                <p:cNvPr id="49" name="Group 48"/>
                <p:cNvGrpSpPr/>
                <p:nvPr/>
              </p:nvGrpSpPr>
              <p:grpSpPr>
                <a:xfrm>
                  <a:off x="1281071" y="5059137"/>
                  <a:ext cx="509279" cy="525678"/>
                  <a:chOff x="9320701" y="3394724"/>
                  <a:chExt cx="509279" cy="525678"/>
                </a:xfrm>
              </p:grpSpPr>
              <p:sp>
                <p:nvSpPr>
                  <p:cNvPr id="24" name="Rectangle 23"/>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ectangle 41"/>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42"/>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ectangle 43"/>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ectangle 44"/>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46"/>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Rectangle 47"/>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0" name="Group 49"/>
                <p:cNvGrpSpPr/>
                <p:nvPr/>
              </p:nvGrpSpPr>
              <p:grpSpPr>
                <a:xfrm>
                  <a:off x="1833444" y="5056632"/>
                  <a:ext cx="509279" cy="525678"/>
                  <a:chOff x="9320701" y="3394724"/>
                  <a:chExt cx="509279" cy="525678"/>
                </a:xfrm>
              </p:grpSpPr>
              <p:sp>
                <p:nvSpPr>
                  <p:cNvPr id="51" name="Rectangle 50"/>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51"/>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ectangle 52"/>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ctangle 53"/>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ectangle 54"/>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Rectangle 56"/>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Rectangle 57"/>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Rectangle 58"/>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Rectangle 59"/>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Rectangle 60"/>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ectangle 61"/>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Rectangle 62"/>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Rectangle 63"/>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Rectangle 64"/>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Rectangle 65"/>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Rectangle 66"/>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Rectangle 67"/>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Rectangle 68"/>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 name="Rectangle 69"/>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Rectangle 70"/>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Rectangle 71"/>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Rectangle 72"/>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Rectangle 73"/>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Rectangle 74"/>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6" name="Group 75"/>
                <p:cNvGrpSpPr/>
                <p:nvPr/>
              </p:nvGrpSpPr>
              <p:grpSpPr>
                <a:xfrm>
                  <a:off x="2384263" y="5056632"/>
                  <a:ext cx="509279" cy="525678"/>
                  <a:chOff x="9320701" y="3394724"/>
                  <a:chExt cx="509279" cy="525678"/>
                </a:xfrm>
              </p:grpSpPr>
              <p:sp>
                <p:nvSpPr>
                  <p:cNvPr id="77" name="Rectangle 76"/>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Rectangle 77"/>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Rectangle 78"/>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0" name="Rectangle 79"/>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Rectangle 80"/>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Rectangle 81"/>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3" name="Rectangle 82"/>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Rectangle 83"/>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Rectangle 84"/>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Rectangle 85"/>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86"/>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Rectangle 87"/>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Rectangle 88"/>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Rectangle 89"/>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Rectangle 90"/>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Rectangle 91"/>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Rectangle 92"/>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Rectangle 93"/>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Rectangle 94"/>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Rectangle 95"/>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Rectangle 96"/>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Rectangle 97"/>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Rectangle 98"/>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ectangle 99"/>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Rectangle 100"/>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02" name="Group 101"/>
                <p:cNvGrpSpPr/>
                <p:nvPr/>
              </p:nvGrpSpPr>
              <p:grpSpPr>
                <a:xfrm>
                  <a:off x="2936636" y="5056632"/>
                  <a:ext cx="509279" cy="525678"/>
                  <a:chOff x="9320701" y="3394724"/>
                  <a:chExt cx="509279" cy="525678"/>
                </a:xfrm>
              </p:grpSpPr>
              <p:sp>
                <p:nvSpPr>
                  <p:cNvPr id="103" name="Rectangle 102"/>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Rectangle 103"/>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Rectangle 104"/>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6" name="Rectangle 105"/>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 name="Rectangle 106"/>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Rectangle 107"/>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Rectangle 108"/>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Rectangle 109"/>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Rectangle 110"/>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Rectangle 111"/>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Rectangle 112"/>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Rectangle 113"/>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5" name="Rectangle 114"/>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Rectangle 115"/>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7" name="Rectangle 116"/>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Rectangle 117"/>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9" name="Rectangle 118"/>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Rectangle 119"/>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Rectangle 120"/>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Rectangle 121"/>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3" name="Rectangle 122"/>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4" name="Rectangle 123"/>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Rectangle 124"/>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Rectangle 125"/>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7" name="Rectangle 126"/>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8" name="Group 127"/>
                <p:cNvGrpSpPr/>
                <p:nvPr/>
              </p:nvGrpSpPr>
              <p:grpSpPr>
                <a:xfrm>
                  <a:off x="3481058" y="5056632"/>
                  <a:ext cx="509279" cy="525678"/>
                  <a:chOff x="9320701" y="3394724"/>
                  <a:chExt cx="509279" cy="525678"/>
                </a:xfrm>
              </p:grpSpPr>
              <p:sp>
                <p:nvSpPr>
                  <p:cNvPr id="129" name="Rectangle 128"/>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0" name="Rectangle 129"/>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1" name="Rectangle 130"/>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Rectangle 131"/>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Rectangle 132"/>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Rectangle 133"/>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5" name="Rectangle 134"/>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6" name="Rectangle 135"/>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Rectangle 136"/>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Rectangle 137"/>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9" name="Rectangle 138"/>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0" name="Rectangle 139"/>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1" name="Rectangle 140"/>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2" name="Rectangle 141"/>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3" name="Rectangle 142"/>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4" name="Rectangle 143"/>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5" name="Rectangle 144"/>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6" name="Rectangle 145"/>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7" name="Rectangle 146"/>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8" name="Rectangle 147"/>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9" name="Rectangle 148"/>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0" name="Rectangle 149"/>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1" name="Rectangle 150"/>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2" name="Rectangle 151"/>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3" name="Rectangle 152"/>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154" name="Group 153"/>
              <p:cNvGrpSpPr/>
              <p:nvPr/>
            </p:nvGrpSpPr>
            <p:grpSpPr>
              <a:xfrm>
                <a:off x="4032086" y="5052724"/>
                <a:ext cx="2709266" cy="528183"/>
                <a:chOff x="1281071" y="5056632"/>
                <a:chExt cx="2709266" cy="528183"/>
              </a:xfrm>
            </p:grpSpPr>
            <p:grpSp>
              <p:nvGrpSpPr>
                <p:cNvPr id="155" name="Group 154"/>
                <p:cNvGrpSpPr/>
                <p:nvPr/>
              </p:nvGrpSpPr>
              <p:grpSpPr>
                <a:xfrm>
                  <a:off x="1281071" y="5059137"/>
                  <a:ext cx="509279" cy="525678"/>
                  <a:chOff x="9320701" y="3394724"/>
                  <a:chExt cx="509279" cy="525678"/>
                </a:xfrm>
              </p:grpSpPr>
              <p:sp>
                <p:nvSpPr>
                  <p:cNvPr id="260" name="Rectangle 259"/>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1" name="Rectangle 260"/>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2" name="Rectangle 261"/>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3" name="Rectangle 262"/>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4" name="Rectangle 263"/>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5" name="Rectangle 264"/>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6" name="Rectangle 265"/>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7" name="Rectangle 266"/>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8" name="Rectangle 267"/>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9" name="Rectangle 268"/>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0" name="Rectangle 269"/>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1" name="Rectangle 270"/>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2" name="Rectangle 271"/>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3" name="Rectangle 272"/>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4" name="Rectangle 273"/>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5" name="Rectangle 274"/>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6" name="Rectangle 275"/>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7" name="Rectangle 276"/>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8" name="Rectangle 277"/>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9" name="Rectangle 278"/>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0" name="Rectangle 279"/>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1" name="Rectangle 280"/>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2" name="Rectangle 281"/>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3" name="Rectangle 282"/>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4" name="Rectangle 283"/>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6" name="Group 155"/>
                <p:cNvGrpSpPr/>
                <p:nvPr/>
              </p:nvGrpSpPr>
              <p:grpSpPr>
                <a:xfrm>
                  <a:off x="1833444" y="5056632"/>
                  <a:ext cx="509279" cy="525678"/>
                  <a:chOff x="9320701" y="3394724"/>
                  <a:chExt cx="509279" cy="525678"/>
                </a:xfrm>
              </p:grpSpPr>
              <p:sp>
                <p:nvSpPr>
                  <p:cNvPr id="235" name="Rectangle 234"/>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6" name="Rectangle 235"/>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7" name="Rectangle 236"/>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8" name="Rectangle 237"/>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9" name="Rectangle 238"/>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0" name="Rectangle 239"/>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1" name="Rectangle 240"/>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2" name="Rectangle 241"/>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3" name="Rectangle 242"/>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4" name="Rectangle 243"/>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5" name="Rectangle 244"/>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6" name="Rectangle 245"/>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7" name="Rectangle 246"/>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8" name="Rectangle 247"/>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0" name="Rectangle 249"/>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1" name="Rectangle 250"/>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2" name="Rectangle 251"/>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3" name="Rectangle 252"/>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4" name="Rectangle 253"/>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5" name="Rectangle 254"/>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6" name="Rectangle 255"/>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7" name="Rectangle 256"/>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8" name="Rectangle 257"/>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9" name="Rectangle 258"/>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7" name="Group 156"/>
                <p:cNvGrpSpPr/>
                <p:nvPr/>
              </p:nvGrpSpPr>
              <p:grpSpPr>
                <a:xfrm>
                  <a:off x="2384263" y="5056632"/>
                  <a:ext cx="509279" cy="525678"/>
                  <a:chOff x="9320701" y="3394724"/>
                  <a:chExt cx="509279" cy="525678"/>
                </a:xfrm>
              </p:grpSpPr>
              <p:sp>
                <p:nvSpPr>
                  <p:cNvPr id="210" name="Rectangle 209"/>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1" name="Rectangle 210"/>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2" name="Rectangle 211"/>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3" name="Rectangle 212"/>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4" name="Rectangle 213"/>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5" name="Rectangle 214"/>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6" name="Rectangle 215"/>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7" name="Rectangle 216"/>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8" name="Rectangle 217"/>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9" name="Rectangle 218"/>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0" name="Rectangle 219"/>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1" name="Rectangle 220"/>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2" name="Rectangle 221"/>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3" name="Rectangle 222"/>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4" name="Rectangle 223"/>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5" name="Rectangle 224"/>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6" name="Rectangle 225"/>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7" name="Rectangle 226"/>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8" name="Rectangle 227"/>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9" name="Rectangle 228"/>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0" name="Rectangle 229"/>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1" name="Rectangle 230"/>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2" name="Rectangle 231"/>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3" name="Rectangle 232"/>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4" name="Rectangle 233"/>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8" name="Group 157"/>
                <p:cNvGrpSpPr/>
                <p:nvPr/>
              </p:nvGrpSpPr>
              <p:grpSpPr>
                <a:xfrm>
                  <a:off x="2936636" y="5056632"/>
                  <a:ext cx="509279" cy="525678"/>
                  <a:chOff x="9320701" y="3394724"/>
                  <a:chExt cx="509279" cy="525678"/>
                </a:xfrm>
              </p:grpSpPr>
              <p:sp>
                <p:nvSpPr>
                  <p:cNvPr id="185" name="Rectangle 184"/>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6" name="Rectangle 185"/>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7" name="Rectangle 186"/>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8" name="Rectangle 187"/>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9" name="Rectangle 188"/>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0" name="Rectangle 189"/>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1" name="Rectangle 190"/>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Rectangle 191"/>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3" name="Rectangle 192"/>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4" name="Rectangle 193"/>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Rectangle 194"/>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Rectangle 195"/>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Rectangle 196"/>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8" name="Rectangle 197"/>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9" name="Rectangle 198"/>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0" name="Rectangle 199"/>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1" name="Rectangle 200"/>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Rectangle 201"/>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3" name="Rectangle 202"/>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4" name="Rectangle 203"/>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 name="Rectangle 204"/>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6" name="Rectangle 205"/>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7" name="Rectangle 206"/>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8" name="Rectangle 207"/>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9" name="Rectangle 208"/>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9" name="Group 158"/>
                <p:cNvGrpSpPr/>
                <p:nvPr/>
              </p:nvGrpSpPr>
              <p:grpSpPr>
                <a:xfrm>
                  <a:off x="3481058" y="5056632"/>
                  <a:ext cx="509279" cy="525678"/>
                  <a:chOff x="9320701" y="3394724"/>
                  <a:chExt cx="509279" cy="525678"/>
                </a:xfrm>
              </p:grpSpPr>
              <p:sp>
                <p:nvSpPr>
                  <p:cNvPr id="160" name="Rectangle 159"/>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1" name="Rectangle 160"/>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2" name="Rectangle 161"/>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3" name="Rectangle 162"/>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4" name="Rectangle 163"/>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5" name="Rectangle 164"/>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6" name="Rectangle 165"/>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7" name="Rectangle 166"/>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8" name="Rectangle 167"/>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9" name="Rectangle 168"/>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0" name="Rectangle 169"/>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1" name="Rectangle 170"/>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2" name="Rectangle 171"/>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3" name="Rectangle 172"/>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4" name="Rectangle 173"/>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5" name="Rectangle 174"/>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6" name="Rectangle 175"/>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7" name="Rectangle 176"/>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8" name="Rectangle 177"/>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9" name="Rectangle 178"/>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0" name="Rectangle 179"/>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1" name="Rectangle 180"/>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2" name="Rectangle 181"/>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3" name="Rectangle 182"/>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4" name="Rectangle 183"/>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grpSp>
          <p:nvGrpSpPr>
            <p:cNvPr id="285" name="Group 284"/>
            <p:cNvGrpSpPr/>
            <p:nvPr/>
          </p:nvGrpSpPr>
          <p:grpSpPr>
            <a:xfrm>
              <a:off x="6094771" y="5326714"/>
              <a:ext cx="5460281" cy="532091"/>
              <a:chOff x="1281071" y="5052724"/>
              <a:chExt cx="5460281" cy="532091"/>
            </a:xfrm>
          </p:grpSpPr>
          <p:grpSp>
            <p:nvGrpSpPr>
              <p:cNvPr id="286" name="Group 285"/>
              <p:cNvGrpSpPr/>
              <p:nvPr/>
            </p:nvGrpSpPr>
            <p:grpSpPr>
              <a:xfrm>
                <a:off x="1281071" y="5056632"/>
                <a:ext cx="2709266" cy="528183"/>
                <a:chOff x="1281071" y="5056632"/>
                <a:chExt cx="2709266" cy="528183"/>
              </a:xfrm>
            </p:grpSpPr>
            <p:grpSp>
              <p:nvGrpSpPr>
                <p:cNvPr id="418" name="Group 417"/>
                <p:cNvGrpSpPr/>
                <p:nvPr/>
              </p:nvGrpSpPr>
              <p:grpSpPr>
                <a:xfrm>
                  <a:off x="1281071" y="5059137"/>
                  <a:ext cx="509279" cy="525678"/>
                  <a:chOff x="9320701" y="3394724"/>
                  <a:chExt cx="509279" cy="525678"/>
                </a:xfrm>
              </p:grpSpPr>
              <p:sp>
                <p:nvSpPr>
                  <p:cNvPr id="523" name="Rectangle 522"/>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4" name="Rectangle 523"/>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5" name="Rectangle 524"/>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6" name="Rectangle 525"/>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7" name="Rectangle 526"/>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8" name="Rectangle 527"/>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9" name="Rectangle 528"/>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0" name="Rectangle 529"/>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1" name="Rectangle 530"/>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2" name="Rectangle 531"/>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3" name="Rectangle 532"/>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4" name="Rectangle 533"/>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5" name="Rectangle 534"/>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6" name="Rectangle 535"/>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7" name="Rectangle 536"/>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8" name="Rectangle 537"/>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9" name="Rectangle 538"/>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0" name="Rectangle 539"/>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1" name="Rectangle 540"/>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2" name="Rectangle 541"/>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3" name="Rectangle 542"/>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4" name="Rectangle 543"/>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5" name="Rectangle 544"/>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6" name="Rectangle 545"/>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7" name="Rectangle 546"/>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19" name="Group 418"/>
                <p:cNvGrpSpPr/>
                <p:nvPr/>
              </p:nvGrpSpPr>
              <p:grpSpPr>
                <a:xfrm>
                  <a:off x="1833444" y="5056632"/>
                  <a:ext cx="509279" cy="525678"/>
                  <a:chOff x="9320701" y="3394724"/>
                  <a:chExt cx="509279" cy="525678"/>
                </a:xfrm>
              </p:grpSpPr>
              <p:sp>
                <p:nvSpPr>
                  <p:cNvPr id="498" name="Rectangle 497"/>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9" name="Rectangle 498"/>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0" name="Rectangle 499"/>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1" name="Rectangle 500"/>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2" name="Rectangle 501"/>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3" name="Rectangle 502"/>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4" name="Rectangle 503"/>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5" name="Rectangle 504"/>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6" name="Rectangle 505"/>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7" name="Rectangle 506"/>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8" name="Rectangle 507"/>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9" name="Rectangle 508"/>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0" name="Rectangle 509"/>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1" name="Rectangle 510"/>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2" name="Rectangle 511"/>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3" name="Rectangle 512"/>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4" name="Rectangle 513"/>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5" name="Rectangle 514"/>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6" name="Rectangle 515"/>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7" name="Rectangle 516"/>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8" name="Rectangle 517"/>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9" name="Rectangle 518"/>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0" name="Rectangle 519"/>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1" name="Rectangle 520"/>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2" name="Rectangle 521"/>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20" name="Group 419"/>
                <p:cNvGrpSpPr/>
                <p:nvPr/>
              </p:nvGrpSpPr>
              <p:grpSpPr>
                <a:xfrm>
                  <a:off x="2384263" y="5056632"/>
                  <a:ext cx="509279" cy="525678"/>
                  <a:chOff x="9320701" y="3394724"/>
                  <a:chExt cx="509279" cy="525678"/>
                </a:xfrm>
              </p:grpSpPr>
              <p:sp>
                <p:nvSpPr>
                  <p:cNvPr id="473" name="Rectangle 472"/>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4" name="Rectangle 473"/>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5" name="Rectangle 474"/>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6" name="Rectangle 475"/>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7" name="Rectangle 476"/>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8" name="Rectangle 477"/>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9" name="Rectangle 478"/>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0" name="Rectangle 479"/>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1" name="Rectangle 480"/>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2" name="Rectangle 481"/>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3" name="Rectangle 482"/>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4" name="Rectangle 483"/>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5" name="Rectangle 484"/>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6" name="Rectangle 485"/>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7" name="Rectangle 486"/>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8" name="Rectangle 487"/>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9" name="Rectangle 488"/>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0" name="Rectangle 489"/>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1" name="Rectangle 490"/>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2" name="Rectangle 491"/>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3" name="Rectangle 492"/>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4" name="Rectangle 493"/>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5" name="Rectangle 494"/>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6" name="Rectangle 495"/>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7" name="Rectangle 496"/>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21" name="Group 420"/>
                <p:cNvGrpSpPr/>
                <p:nvPr/>
              </p:nvGrpSpPr>
              <p:grpSpPr>
                <a:xfrm>
                  <a:off x="2936636" y="5056632"/>
                  <a:ext cx="509279" cy="525678"/>
                  <a:chOff x="9320701" y="3394724"/>
                  <a:chExt cx="509279" cy="525678"/>
                </a:xfrm>
              </p:grpSpPr>
              <p:sp>
                <p:nvSpPr>
                  <p:cNvPr id="448" name="Rectangle 447"/>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9" name="Rectangle 448"/>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0" name="Rectangle 449"/>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1" name="Rectangle 450"/>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2" name="Rectangle 451"/>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3" name="Rectangle 452"/>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4" name="Rectangle 453"/>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5" name="Rectangle 454"/>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6" name="Rectangle 455"/>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7" name="Rectangle 456"/>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8" name="Rectangle 457"/>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9" name="Rectangle 458"/>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0" name="Rectangle 459"/>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1" name="Rectangle 460"/>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2" name="Rectangle 461"/>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3" name="Rectangle 462"/>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4" name="Rectangle 463"/>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5" name="Rectangle 464"/>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6" name="Rectangle 465"/>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7" name="Rectangle 466"/>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8" name="Rectangle 467"/>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9" name="Rectangle 468"/>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0" name="Rectangle 469"/>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1" name="Rectangle 470"/>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2" name="Rectangle 471"/>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22" name="Group 421"/>
                <p:cNvGrpSpPr/>
                <p:nvPr/>
              </p:nvGrpSpPr>
              <p:grpSpPr>
                <a:xfrm>
                  <a:off x="3481058" y="5056632"/>
                  <a:ext cx="509279" cy="525678"/>
                  <a:chOff x="9320701" y="3394724"/>
                  <a:chExt cx="509279" cy="525678"/>
                </a:xfrm>
              </p:grpSpPr>
              <p:sp>
                <p:nvSpPr>
                  <p:cNvPr id="423" name="Rectangle 422"/>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4" name="Rectangle 423"/>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5" name="Rectangle 424"/>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6" name="Rectangle 425"/>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7" name="Rectangle 426"/>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8" name="Rectangle 427"/>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9" name="Rectangle 428"/>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0" name="Rectangle 429"/>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1" name="Rectangle 430"/>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2" name="Rectangle 431"/>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3" name="Rectangle 432"/>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4" name="Rectangle 433"/>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5" name="Rectangle 434"/>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6" name="Rectangle 435"/>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7" name="Rectangle 436"/>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8" name="Rectangle 437"/>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9" name="Rectangle 438"/>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0" name="Rectangle 439"/>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1" name="Rectangle 440"/>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2" name="Rectangle 441"/>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3" name="Rectangle 442"/>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4" name="Rectangle 443"/>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5" name="Rectangle 444"/>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6" name="Rectangle 445"/>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7" name="Rectangle 446"/>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287" name="Group 286"/>
              <p:cNvGrpSpPr/>
              <p:nvPr/>
            </p:nvGrpSpPr>
            <p:grpSpPr>
              <a:xfrm>
                <a:off x="4032086" y="5052724"/>
                <a:ext cx="2709266" cy="528183"/>
                <a:chOff x="1281071" y="5056632"/>
                <a:chExt cx="2709266" cy="528183"/>
              </a:xfrm>
            </p:grpSpPr>
            <p:grpSp>
              <p:nvGrpSpPr>
                <p:cNvPr id="288" name="Group 287"/>
                <p:cNvGrpSpPr/>
                <p:nvPr/>
              </p:nvGrpSpPr>
              <p:grpSpPr>
                <a:xfrm>
                  <a:off x="1281071" y="5059137"/>
                  <a:ext cx="509279" cy="525678"/>
                  <a:chOff x="9320701" y="3394724"/>
                  <a:chExt cx="509279" cy="525678"/>
                </a:xfrm>
              </p:grpSpPr>
              <p:sp>
                <p:nvSpPr>
                  <p:cNvPr id="393" name="Rectangle 392"/>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4" name="Rectangle 393"/>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5" name="Rectangle 394"/>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6" name="Rectangle 395"/>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7" name="Rectangle 396"/>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8" name="Rectangle 397"/>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9" name="Rectangle 398"/>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0" name="Rectangle 399"/>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1" name="Rectangle 400"/>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2" name="Rectangle 401"/>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3" name="Rectangle 402"/>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4" name="Rectangle 403"/>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5" name="Rectangle 404"/>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6" name="Rectangle 405"/>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7" name="Rectangle 406"/>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8" name="Rectangle 407"/>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9" name="Rectangle 408"/>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0" name="Rectangle 409"/>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1" name="Rectangle 410"/>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2" name="Rectangle 411"/>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3" name="Rectangle 412"/>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4" name="Rectangle 413"/>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5" name="Rectangle 414"/>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6" name="Rectangle 415"/>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7" name="Rectangle 416"/>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9" name="Group 288"/>
                <p:cNvGrpSpPr/>
                <p:nvPr/>
              </p:nvGrpSpPr>
              <p:grpSpPr>
                <a:xfrm>
                  <a:off x="1833444" y="5056632"/>
                  <a:ext cx="509279" cy="525678"/>
                  <a:chOff x="9320701" y="3394724"/>
                  <a:chExt cx="509279" cy="525678"/>
                </a:xfrm>
              </p:grpSpPr>
              <p:sp>
                <p:nvSpPr>
                  <p:cNvPr id="368" name="Rectangle 367"/>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9" name="Rectangle 368"/>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0" name="Rectangle 369"/>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1" name="Rectangle 370"/>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2" name="Rectangle 371"/>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3" name="Rectangle 372"/>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4" name="Rectangle 373"/>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5" name="Rectangle 374"/>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6" name="Rectangle 375"/>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7" name="Rectangle 376"/>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8" name="Rectangle 377"/>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9" name="Rectangle 378"/>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0" name="Rectangle 379"/>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1" name="Rectangle 380"/>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2" name="Rectangle 381"/>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3" name="Rectangle 382"/>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4" name="Rectangle 383"/>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5" name="Rectangle 384"/>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6" name="Rectangle 385"/>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7" name="Rectangle 386"/>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8" name="Rectangle 387"/>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9" name="Rectangle 388"/>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0" name="Rectangle 389"/>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1" name="Rectangle 390"/>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2" name="Rectangle 391"/>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90" name="Group 289"/>
                <p:cNvGrpSpPr/>
                <p:nvPr/>
              </p:nvGrpSpPr>
              <p:grpSpPr>
                <a:xfrm>
                  <a:off x="2384263" y="5056632"/>
                  <a:ext cx="509279" cy="525678"/>
                  <a:chOff x="9320701" y="3394724"/>
                  <a:chExt cx="509279" cy="525678"/>
                </a:xfrm>
              </p:grpSpPr>
              <p:sp>
                <p:nvSpPr>
                  <p:cNvPr id="343" name="Rectangle 342"/>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4" name="Rectangle 343"/>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5" name="Rectangle 344"/>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6" name="Rectangle 345"/>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7" name="Rectangle 346"/>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8" name="Rectangle 347"/>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9" name="Rectangle 348"/>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0" name="Rectangle 349"/>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1" name="Rectangle 350"/>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2" name="Rectangle 351"/>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3" name="Rectangle 352"/>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4" name="Rectangle 353"/>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5" name="Rectangle 354"/>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6" name="Rectangle 355"/>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7" name="Rectangle 356"/>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8" name="Rectangle 357"/>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9" name="Rectangle 358"/>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0" name="Rectangle 359"/>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1" name="Rectangle 360"/>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2" name="Rectangle 361"/>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3" name="Rectangle 362"/>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4" name="Rectangle 363"/>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5" name="Rectangle 364"/>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6" name="Rectangle 365"/>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7" name="Rectangle 366"/>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91" name="Group 290"/>
                <p:cNvGrpSpPr/>
                <p:nvPr/>
              </p:nvGrpSpPr>
              <p:grpSpPr>
                <a:xfrm>
                  <a:off x="2936636" y="5056632"/>
                  <a:ext cx="509279" cy="525678"/>
                  <a:chOff x="9320701" y="3394724"/>
                  <a:chExt cx="509279" cy="525678"/>
                </a:xfrm>
              </p:grpSpPr>
              <p:sp>
                <p:nvSpPr>
                  <p:cNvPr id="318" name="Rectangle 317"/>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9" name="Rectangle 318"/>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0" name="Rectangle 319"/>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1" name="Rectangle 320"/>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2" name="Rectangle 321"/>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3" name="Rectangle 322"/>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4" name="Rectangle 323"/>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5" name="Rectangle 324"/>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6" name="Rectangle 325"/>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7" name="Rectangle 326"/>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8" name="Rectangle 327"/>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9" name="Rectangle 328"/>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0" name="Rectangle 329"/>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1" name="Rectangle 330"/>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2" name="Rectangle 331"/>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3" name="Rectangle 332"/>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4" name="Rectangle 333"/>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5" name="Rectangle 334"/>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6" name="Rectangle 335"/>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7" name="Rectangle 336"/>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8" name="Rectangle 337"/>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9" name="Rectangle 338"/>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0" name="Rectangle 339"/>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1" name="Rectangle 340"/>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2" name="Rectangle 341"/>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92" name="Group 291"/>
                <p:cNvGrpSpPr/>
                <p:nvPr/>
              </p:nvGrpSpPr>
              <p:grpSpPr>
                <a:xfrm>
                  <a:off x="3481058" y="5056632"/>
                  <a:ext cx="509279" cy="525678"/>
                  <a:chOff x="9320701" y="3394724"/>
                  <a:chExt cx="509279" cy="525678"/>
                </a:xfrm>
              </p:grpSpPr>
              <p:sp>
                <p:nvSpPr>
                  <p:cNvPr id="293" name="Rectangle 292"/>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4" name="Rectangle 293"/>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5" name="Rectangle 294"/>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6" name="Rectangle 295"/>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7" name="Rectangle 296"/>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8" name="Rectangle 297"/>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9" name="Rectangle 298"/>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0" name="Rectangle 299"/>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1" name="Rectangle 300"/>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2" name="Rectangle 301"/>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3" name="Rectangle 302"/>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4" name="Rectangle 303"/>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5" name="Rectangle 304"/>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6" name="Rectangle 305"/>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7" name="Rectangle 306"/>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8" name="Rectangle 307"/>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9" name="Rectangle 308"/>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0" name="Rectangle 309"/>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1" name="Rectangle 310"/>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2" name="Rectangle 311"/>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3" name="Rectangle 312"/>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4" name="Rectangle 313"/>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5" name="Rectangle 314"/>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6" name="Rectangle 315"/>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7" name="Rectangle 316"/>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grpSp>
      <p:grpSp>
        <p:nvGrpSpPr>
          <p:cNvPr id="564" name="Group 563"/>
          <p:cNvGrpSpPr/>
          <p:nvPr/>
        </p:nvGrpSpPr>
        <p:grpSpPr>
          <a:xfrm>
            <a:off x="4497795" y="1800375"/>
            <a:ext cx="3174913" cy="968945"/>
            <a:chOff x="4497795" y="1746335"/>
            <a:chExt cx="3174913" cy="968945"/>
          </a:xfrm>
        </p:grpSpPr>
        <p:grpSp>
          <p:nvGrpSpPr>
            <p:cNvPr id="11" name="Group 10"/>
            <p:cNvGrpSpPr/>
            <p:nvPr/>
          </p:nvGrpSpPr>
          <p:grpSpPr>
            <a:xfrm>
              <a:off x="4497795" y="1746335"/>
              <a:ext cx="3174913" cy="968945"/>
              <a:chOff x="4206762" y="1772794"/>
              <a:chExt cx="3174913" cy="968945"/>
            </a:xfrm>
          </p:grpSpPr>
          <p:sp>
            <p:nvSpPr>
              <p:cNvPr id="8" name="Rounded Rectangle 7"/>
              <p:cNvSpPr/>
              <p:nvPr/>
            </p:nvSpPr>
            <p:spPr>
              <a:xfrm>
                <a:off x="4405194" y="1786022"/>
                <a:ext cx="2619304" cy="955717"/>
              </a:xfrm>
              <a:prstGeom prst="round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4206762" y="1772794"/>
                <a:ext cx="661440" cy="615553"/>
              </a:xfrm>
              <a:prstGeom prst="rect">
                <a:avLst/>
              </a:prstGeom>
              <a:ln>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Calibri"/>
                    <a:ea typeface="+mn-ea"/>
                    <a:cs typeface="+mn-cs"/>
                  </a:rPr>
                  <a:t>1 </a:t>
                </a:r>
                <a:endParaRPr kumimoji="0" lang="en-US" sz="3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a:xfrm>
                <a:off x="4808941" y="1911964"/>
                <a:ext cx="2572734" cy="400110"/>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FDA Project Officer</a:t>
                </a:r>
              </a:p>
            </p:txBody>
          </p:sp>
        </p:grpSp>
        <p:grpSp>
          <p:nvGrpSpPr>
            <p:cNvPr id="563" name="Group 562"/>
            <p:cNvGrpSpPr/>
            <p:nvPr/>
          </p:nvGrpSpPr>
          <p:grpSpPr>
            <a:xfrm>
              <a:off x="5965293" y="2351576"/>
              <a:ext cx="199705" cy="311504"/>
              <a:chOff x="9539824" y="2351576"/>
              <a:chExt cx="199705" cy="311504"/>
            </a:xfrm>
          </p:grpSpPr>
          <p:grpSp>
            <p:nvGrpSpPr>
              <p:cNvPr id="560" name="Group 559"/>
              <p:cNvGrpSpPr/>
              <p:nvPr/>
            </p:nvGrpSpPr>
            <p:grpSpPr>
              <a:xfrm>
                <a:off x="9539824" y="2429354"/>
                <a:ext cx="199705" cy="233726"/>
                <a:chOff x="9539821" y="2448797"/>
                <a:chExt cx="249631" cy="292158"/>
              </a:xfrm>
              <a:solidFill>
                <a:schemeClr val="accent1"/>
              </a:solidFill>
            </p:grpSpPr>
            <p:cxnSp>
              <p:nvCxnSpPr>
                <p:cNvPr id="13" name="Straight Connector 12"/>
                <p:cNvCxnSpPr/>
                <p:nvPr/>
              </p:nvCxnSpPr>
              <p:spPr>
                <a:xfrm flipH="1">
                  <a:off x="9660375" y="2448797"/>
                  <a:ext cx="1468" cy="212668"/>
                </a:xfrm>
                <a:prstGeom prst="line">
                  <a:avLst/>
                </a:prstGeom>
                <a:grpFill/>
                <a:ln w="412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49" name="Straight Connector 548"/>
                <p:cNvCxnSpPr/>
                <p:nvPr/>
              </p:nvCxnSpPr>
              <p:spPr>
                <a:xfrm flipH="1">
                  <a:off x="9666937" y="2497409"/>
                  <a:ext cx="122515" cy="67323"/>
                </a:xfrm>
                <a:prstGeom prst="line">
                  <a:avLst/>
                </a:prstGeom>
                <a:grpFill/>
                <a:ln w="412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p:nvCxnSpPr>
              <p:spPr>
                <a:xfrm flipH="1">
                  <a:off x="9576770" y="2643732"/>
                  <a:ext cx="85557" cy="96734"/>
                </a:xfrm>
                <a:prstGeom prst="line">
                  <a:avLst/>
                </a:prstGeom>
                <a:grpFill/>
                <a:ln w="412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56" name="Straight Connector 555"/>
                <p:cNvCxnSpPr/>
                <p:nvPr/>
              </p:nvCxnSpPr>
              <p:spPr>
                <a:xfrm flipH="1">
                  <a:off x="9674480" y="2644221"/>
                  <a:ext cx="85557" cy="96734"/>
                </a:xfrm>
                <a:prstGeom prst="line">
                  <a:avLst/>
                </a:prstGeom>
                <a:grpFill/>
                <a:ln w="41275">
                  <a:solidFill>
                    <a:schemeClr val="accent1"/>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559" name="Straight Connector 558"/>
                <p:cNvCxnSpPr/>
                <p:nvPr/>
              </p:nvCxnSpPr>
              <p:spPr>
                <a:xfrm flipH="1">
                  <a:off x="9539821" y="2497900"/>
                  <a:ext cx="122515" cy="67323"/>
                </a:xfrm>
                <a:prstGeom prst="line">
                  <a:avLst/>
                </a:prstGeom>
                <a:grpFill/>
                <a:ln w="41275">
                  <a:solidFill>
                    <a:schemeClr val="accent1"/>
                  </a:solidFill>
                </a:ln>
                <a:scene3d>
                  <a:camera prst="orthographicFront">
                    <a:rot lat="0" lon="0" rev="7320000"/>
                  </a:camera>
                  <a:lightRig rig="threePt" dir="t"/>
                </a:scene3d>
              </p:spPr>
              <p:style>
                <a:lnRef idx="2">
                  <a:schemeClr val="accent1"/>
                </a:lnRef>
                <a:fillRef idx="0">
                  <a:schemeClr val="accent1"/>
                </a:fillRef>
                <a:effectRef idx="1">
                  <a:schemeClr val="accent1"/>
                </a:effectRef>
                <a:fontRef idx="minor">
                  <a:schemeClr val="tx1"/>
                </a:fontRef>
              </p:style>
            </p:cxnSp>
          </p:grpSp>
          <p:sp>
            <p:nvSpPr>
              <p:cNvPr id="561" name="Oval 560"/>
              <p:cNvSpPr/>
              <p:nvPr/>
            </p:nvSpPr>
            <p:spPr>
              <a:xfrm>
                <a:off x="9574245" y="2351576"/>
                <a:ext cx="121532" cy="106945"/>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Tree>
    <p:extLst>
      <p:ext uri="{BB962C8B-B14F-4D97-AF65-F5344CB8AC3E}">
        <p14:creationId xmlns:p14="http://schemas.microsoft.com/office/powerpoint/2010/main" val="158271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564"/>
                                        </p:tgtEl>
                                        <p:attrNameLst>
                                          <p:attrName>style.visibility</p:attrName>
                                        </p:attrNameLst>
                                      </p:cBhvr>
                                      <p:to>
                                        <p:strVal val="visible"/>
                                      </p:to>
                                    </p:set>
                                    <p:animEffect transition="in" filter="fade">
                                      <p:cBhvr>
                                        <p:cTn id="14" dur="500"/>
                                        <p:tgtEl>
                                          <p:spTgt spid="564"/>
                                        </p:tgtEl>
                                      </p:cBhvr>
                                    </p:animEffect>
                                  </p:childTnLst>
                                </p:cTn>
                              </p:par>
                            </p:childTnLst>
                          </p:cTn>
                        </p:par>
                        <p:par>
                          <p:cTn id="15" fill="hold">
                            <p:stCondLst>
                              <p:cond delay="12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par>
                          <p:cTn id="19" fill="hold">
                            <p:stCondLst>
                              <p:cond delay="17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220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270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3200"/>
                            </p:stCondLst>
                            <p:childTnLst>
                              <p:par>
                                <p:cTn id="32" presetID="22" presetClass="entr" presetSubtype="1" fill="hold" nodeType="afterEffect">
                                  <p:stCondLst>
                                    <p:cond delay="500"/>
                                  </p:stCondLst>
                                  <p:childTnLst>
                                    <p:set>
                                      <p:cBhvr>
                                        <p:cTn id="33" dur="1" fill="hold">
                                          <p:stCondLst>
                                            <p:cond delay="0"/>
                                          </p:stCondLst>
                                        </p:cTn>
                                        <p:tgtEl>
                                          <p:spTgt spid="565"/>
                                        </p:tgtEl>
                                        <p:attrNameLst>
                                          <p:attrName>style.visibility</p:attrName>
                                        </p:attrNameLst>
                                      </p:cBhvr>
                                      <p:to>
                                        <p:strVal val="visible"/>
                                      </p:to>
                                    </p:set>
                                    <p:animEffect transition="in" filter="wipe(up)">
                                      <p:cBhvr>
                                        <p:cTn id="34" dur="1000"/>
                                        <p:tgtEl>
                                          <p:spTgt spid="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739C8-C495-CA41-8892-8D3D4829B19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1"/>
          <p:cNvSpPr txBox="1">
            <a:spLocks/>
          </p:cNvSpPr>
          <p:nvPr/>
        </p:nvSpPr>
        <p:spPr>
          <a:xfrm>
            <a:off x="892244" y="3381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2761A5"/>
                </a:solidFill>
                <a:effectLst/>
                <a:uLnTx/>
                <a:uFillTx/>
                <a:latin typeface="Calibri"/>
                <a:ea typeface="+mj-ea"/>
                <a:cs typeface="Calibri"/>
              </a:rPr>
              <a:t>Annual Reach of the Program (CY 2019) </a:t>
            </a:r>
            <a:br>
              <a:rPr kumimoji="0" lang="en-US" sz="3300" b="1" i="0" u="none" strike="noStrike" kern="1200" cap="none" spc="0" normalizeH="0" baseline="0" noProof="0" dirty="0">
                <a:ln>
                  <a:noFill/>
                </a:ln>
                <a:solidFill>
                  <a:srgbClr val="2761A5"/>
                </a:solidFill>
                <a:effectLst/>
                <a:uLnTx/>
                <a:uFillTx/>
                <a:latin typeface="Calibri"/>
                <a:ea typeface="+mj-ea"/>
                <a:cs typeface="Calibri"/>
              </a:rPr>
            </a:br>
            <a:r>
              <a:rPr kumimoji="0" lang="en-US" sz="2900" b="1" i="1" u="none" strike="noStrike" kern="1200" cap="none" spc="0" normalizeH="0" baseline="0" noProof="0" dirty="0">
                <a:ln>
                  <a:noFill/>
                </a:ln>
                <a:solidFill>
                  <a:srgbClr val="2761A5"/>
                </a:solidFill>
                <a:effectLst/>
                <a:uLnTx/>
                <a:uFillTx/>
                <a:latin typeface="Calibri"/>
                <a:ea typeface="+mj-ea"/>
                <a:cs typeface="Calibri"/>
              </a:rPr>
              <a:t>Number of Unique Jurisdictions Funded</a:t>
            </a:r>
          </a:p>
        </p:txBody>
      </p:sp>
      <p:cxnSp>
        <p:nvCxnSpPr>
          <p:cNvPr id="8" name="Straight Connector 7"/>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11" name="Rectangle 10"/>
          <p:cNvSpPr>
            <a:spLocks noChangeAspect="1"/>
          </p:cNvSpPr>
          <p:nvPr/>
        </p:nvSpPr>
        <p:spPr>
          <a:xfrm>
            <a:off x="-265379" y="3695842"/>
            <a:ext cx="3460170" cy="648788"/>
          </a:xfrm>
          <a:prstGeom prst="rect">
            <a:avLst/>
          </a:prstGeom>
          <a:ln>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In a single year</a:t>
            </a:r>
          </a:p>
        </p:txBody>
      </p:sp>
      <p:grpSp>
        <p:nvGrpSpPr>
          <p:cNvPr id="764" name="Group 763"/>
          <p:cNvGrpSpPr>
            <a:grpSpLocks noChangeAspect="1"/>
          </p:cNvGrpSpPr>
          <p:nvPr/>
        </p:nvGrpSpPr>
        <p:grpSpPr>
          <a:xfrm>
            <a:off x="3207420" y="1877884"/>
            <a:ext cx="5553792" cy="4539892"/>
            <a:chOff x="3261472" y="1783316"/>
            <a:chExt cx="4478864" cy="3661203"/>
          </a:xfrm>
        </p:grpSpPr>
        <p:sp>
          <p:nvSpPr>
            <p:cNvPr id="16" name="Rectangle 15"/>
            <p:cNvSpPr/>
            <p:nvPr/>
          </p:nvSpPr>
          <p:spPr>
            <a:xfrm>
              <a:off x="4078851" y="1783316"/>
              <a:ext cx="3661485" cy="3661203"/>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Isosceles Triangle 16"/>
            <p:cNvSpPr/>
            <p:nvPr/>
          </p:nvSpPr>
          <p:spPr>
            <a:xfrm rot="16200000">
              <a:off x="3001368" y="3130922"/>
              <a:ext cx="1337590" cy="817381"/>
            </a:xfrm>
            <a:prstGeom prst="triangle">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65" name="Group 764"/>
          <p:cNvGrpSpPr>
            <a:grpSpLocks noChangeAspect="1"/>
          </p:cNvGrpSpPr>
          <p:nvPr/>
        </p:nvGrpSpPr>
        <p:grpSpPr>
          <a:xfrm>
            <a:off x="4011290" y="1893084"/>
            <a:ext cx="4796235" cy="1030437"/>
            <a:chOff x="3889698" y="1798515"/>
            <a:chExt cx="3867930" cy="830997"/>
          </a:xfrm>
        </p:grpSpPr>
        <p:sp>
          <p:nvSpPr>
            <p:cNvPr id="18" name="Rectangle 17"/>
            <p:cNvSpPr/>
            <p:nvPr/>
          </p:nvSpPr>
          <p:spPr>
            <a:xfrm>
              <a:off x="3889698" y="1902805"/>
              <a:ext cx="1499724" cy="400110"/>
            </a:xfrm>
            <a:prstGeom prst="rect">
              <a:avLst/>
            </a:prstGeom>
            <a:ln>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a:ea typeface="+mn-ea"/>
                  <a:cs typeface="+mn-cs"/>
                </a:rPr>
                <a:t>as many as</a:t>
              </a:r>
              <a:endParaRPr kumimoji="0" lang="en-US" sz="2800" b="0" i="1"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p:nvPr/>
          </p:nvSpPr>
          <p:spPr>
            <a:xfrm>
              <a:off x="5186756" y="1798515"/>
              <a:ext cx="1256524" cy="83099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296</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Rectangle 19"/>
            <p:cNvSpPr/>
            <p:nvPr/>
          </p:nvSpPr>
          <p:spPr>
            <a:xfrm>
              <a:off x="6257904" y="1893085"/>
              <a:ext cx="1499724" cy="707886"/>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jurisdictions funded</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59" name="Group 758"/>
          <p:cNvGrpSpPr>
            <a:grpSpLocks noChangeAspect="1"/>
          </p:cNvGrpSpPr>
          <p:nvPr/>
        </p:nvGrpSpPr>
        <p:grpSpPr>
          <a:xfrm>
            <a:off x="4363877" y="2939338"/>
            <a:ext cx="4252671" cy="3247063"/>
            <a:chOff x="8580793" y="2804256"/>
            <a:chExt cx="2709839" cy="2069057"/>
          </a:xfrm>
        </p:grpSpPr>
        <p:grpSp>
          <p:nvGrpSpPr>
            <p:cNvPr id="548" name="Group 547"/>
            <p:cNvGrpSpPr>
              <a:grpSpLocks noChangeAspect="1"/>
            </p:cNvGrpSpPr>
            <p:nvPr/>
          </p:nvGrpSpPr>
          <p:grpSpPr>
            <a:xfrm>
              <a:off x="8580793" y="2804256"/>
              <a:ext cx="2706060" cy="660229"/>
              <a:chOff x="8580797" y="2804258"/>
              <a:chExt cx="2164844" cy="528183"/>
            </a:xfrm>
          </p:grpSpPr>
          <p:grpSp>
            <p:nvGrpSpPr>
              <p:cNvPr id="156" name="Group 155"/>
              <p:cNvGrpSpPr/>
              <p:nvPr/>
            </p:nvGrpSpPr>
            <p:grpSpPr>
              <a:xfrm>
                <a:off x="8580797" y="2806763"/>
                <a:ext cx="509279" cy="525678"/>
                <a:chOff x="9320701" y="3394724"/>
                <a:chExt cx="509279" cy="525678"/>
              </a:xfrm>
            </p:grpSpPr>
            <p:sp>
              <p:nvSpPr>
                <p:cNvPr id="261" name="Rectangle 260"/>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2" name="Rectangle 261"/>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3" name="Rectangle 262"/>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4" name="Rectangle 263"/>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5" name="Rectangle 264"/>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6" name="Rectangle 265"/>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7" name="Rectangle 266"/>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8" name="Rectangle 267"/>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9" name="Rectangle 268"/>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0" name="Rectangle 269"/>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1" name="Rectangle 270"/>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2" name="Rectangle 271"/>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3" name="Rectangle 272"/>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4" name="Rectangle 273"/>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5" name="Rectangle 274"/>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6" name="Rectangle 275"/>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7" name="Rectangle 276"/>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8" name="Rectangle 277"/>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9" name="Rectangle 278"/>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0" name="Rectangle 279"/>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1" name="Rectangle 280"/>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2" name="Rectangle 281"/>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3" name="Rectangle 282"/>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4" name="Rectangle 283"/>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5" name="Rectangle 284"/>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7" name="Group 156"/>
              <p:cNvGrpSpPr/>
              <p:nvPr/>
            </p:nvGrpSpPr>
            <p:grpSpPr>
              <a:xfrm>
                <a:off x="9133170" y="2804258"/>
                <a:ext cx="509279" cy="525678"/>
                <a:chOff x="9320701" y="3394724"/>
                <a:chExt cx="509279" cy="525678"/>
              </a:xfrm>
            </p:grpSpPr>
            <p:sp>
              <p:nvSpPr>
                <p:cNvPr id="236" name="Rectangle 235"/>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7" name="Rectangle 236"/>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8" name="Rectangle 237"/>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9" name="Rectangle 238"/>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0" name="Rectangle 239"/>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1" name="Rectangle 240"/>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2" name="Rectangle 241"/>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3" name="Rectangle 242"/>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4" name="Rectangle 243"/>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5" name="Rectangle 244"/>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6" name="Rectangle 245"/>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7" name="Rectangle 246"/>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8" name="Rectangle 247"/>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0" name="Rectangle 249"/>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1" name="Rectangle 250"/>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2" name="Rectangle 251"/>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3" name="Rectangle 252"/>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4" name="Rectangle 253"/>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5" name="Rectangle 254"/>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6" name="Rectangle 255"/>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7" name="Rectangle 256"/>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8" name="Rectangle 257"/>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9" name="Rectangle 258"/>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0" name="Rectangle 259"/>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8" name="Group 157"/>
              <p:cNvGrpSpPr/>
              <p:nvPr/>
            </p:nvGrpSpPr>
            <p:grpSpPr>
              <a:xfrm>
                <a:off x="9683989" y="2804258"/>
                <a:ext cx="509279" cy="525678"/>
                <a:chOff x="9320701" y="3394724"/>
                <a:chExt cx="509279" cy="525678"/>
              </a:xfrm>
            </p:grpSpPr>
            <p:sp>
              <p:nvSpPr>
                <p:cNvPr id="211" name="Rectangle 210"/>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2" name="Rectangle 211"/>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3" name="Rectangle 212"/>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4" name="Rectangle 213"/>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5" name="Rectangle 214"/>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6" name="Rectangle 215"/>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7" name="Rectangle 216"/>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8" name="Rectangle 217"/>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9" name="Rectangle 218"/>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0" name="Rectangle 219"/>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1" name="Rectangle 220"/>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2" name="Rectangle 221"/>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3" name="Rectangle 222"/>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4" name="Rectangle 223"/>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5" name="Rectangle 224"/>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6" name="Rectangle 225"/>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7" name="Rectangle 226"/>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8" name="Rectangle 227"/>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9" name="Rectangle 228"/>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0" name="Rectangle 229"/>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1" name="Rectangle 230"/>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2" name="Rectangle 231"/>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3" name="Rectangle 232"/>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4" name="Rectangle 233"/>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5" name="Rectangle 234"/>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9" name="Group 158"/>
              <p:cNvGrpSpPr/>
              <p:nvPr/>
            </p:nvGrpSpPr>
            <p:grpSpPr>
              <a:xfrm>
                <a:off x="10236362" y="2804258"/>
                <a:ext cx="509279" cy="525678"/>
                <a:chOff x="9320701" y="3394724"/>
                <a:chExt cx="509279" cy="525678"/>
              </a:xfrm>
            </p:grpSpPr>
            <p:sp>
              <p:nvSpPr>
                <p:cNvPr id="186" name="Rectangle 185"/>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7" name="Rectangle 186"/>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8" name="Rectangle 187"/>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9" name="Rectangle 188"/>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0" name="Rectangle 189"/>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1" name="Rectangle 190"/>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Rectangle 191"/>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3" name="Rectangle 192"/>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4" name="Rectangle 193"/>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Rectangle 194"/>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Rectangle 195"/>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Rectangle 196"/>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8" name="Rectangle 197"/>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9" name="Rectangle 198"/>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0" name="Rectangle 199"/>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1" name="Rectangle 200"/>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Rectangle 201"/>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3" name="Rectangle 202"/>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4" name="Rectangle 203"/>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 name="Rectangle 204"/>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6" name="Rectangle 205"/>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7" name="Rectangle 206"/>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8" name="Rectangle 207"/>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9" name="Rectangle 208"/>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0" name="Rectangle 209"/>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549" name="Group 548"/>
            <p:cNvGrpSpPr>
              <a:grpSpLocks noChangeAspect="1"/>
            </p:cNvGrpSpPr>
            <p:nvPr/>
          </p:nvGrpSpPr>
          <p:grpSpPr>
            <a:xfrm>
              <a:off x="8584572" y="3510564"/>
              <a:ext cx="2706060" cy="660229"/>
              <a:chOff x="8580797" y="2804258"/>
              <a:chExt cx="2164844" cy="528183"/>
            </a:xfrm>
          </p:grpSpPr>
          <p:grpSp>
            <p:nvGrpSpPr>
              <p:cNvPr id="550" name="Group 549"/>
              <p:cNvGrpSpPr/>
              <p:nvPr/>
            </p:nvGrpSpPr>
            <p:grpSpPr>
              <a:xfrm>
                <a:off x="8580797" y="2806763"/>
                <a:ext cx="509279" cy="525678"/>
                <a:chOff x="9320701" y="3394724"/>
                <a:chExt cx="509279" cy="525678"/>
              </a:xfrm>
            </p:grpSpPr>
            <p:sp>
              <p:nvSpPr>
                <p:cNvPr id="629" name="Rectangle 628"/>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0" name="Rectangle 629"/>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1" name="Rectangle 630"/>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2" name="Rectangle 631"/>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3" name="Rectangle 632"/>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4" name="Rectangle 633"/>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5" name="Rectangle 634"/>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6" name="Rectangle 635"/>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7" name="Rectangle 636"/>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8" name="Rectangle 637"/>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9" name="Rectangle 638"/>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0" name="Rectangle 639"/>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1" name="Rectangle 640"/>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2" name="Rectangle 641"/>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3" name="Rectangle 642"/>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4" name="Rectangle 643"/>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5" name="Rectangle 644"/>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6" name="Rectangle 645"/>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7" name="Rectangle 646"/>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8" name="Rectangle 647"/>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9" name="Rectangle 648"/>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0" name="Rectangle 649"/>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1" name="Rectangle 650"/>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2" name="Rectangle 651"/>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3" name="Rectangle 652"/>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51" name="Group 550"/>
              <p:cNvGrpSpPr/>
              <p:nvPr/>
            </p:nvGrpSpPr>
            <p:grpSpPr>
              <a:xfrm>
                <a:off x="9133170" y="2804258"/>
                <a:ext cx="509279" cy="525678"/>
                <a:chOff x="9320701" y="3394724"/>
                <a:chExt cx="509279" cy="525678"/>
              </a:xfrm>
            </p:grpSpPr>
            <p:sp>
              <p:nvSpPr>
                <p:cNvPr id="604" name="Rectangle 603"/>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5" name="Rectangle 604"/>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6" name="Rectangle 605"/>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7" name="Rectangle 606"/>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8" name="Rectangle 607"/>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9" name="Rectangle 608"/>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0" name="Rectangle 609"/>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1" name="Rectangle 610"/>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2" name="Rectangle 611"/>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3" name="Rectangle 612"/>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4" name="Rectangle 613"/>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5" name="Rectangle 614"/>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6" name="Rectangle 615"/>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7" name="Rectangle 616"/>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8" name="Rectangle 617"/>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9" name="Rectangle 618"/>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0" name="Rectangle 619"/>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1" name="Rectangle 620"/>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2" name="Rectangle 621"/>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3" name="Rectangle 622"/>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4" name="Rectangle 623"/>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5" name="Rectangle 624"/>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6" name="Rectangle 625"/>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7" name="Rectangle 626"/>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8" name="Rectangle 627"/>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52" name="Group 551"/>
              <p:cNvGrpSpPr/>
              <p:nvPr/>
            </p:nvGrpSpPr>
            <p:grpSpPr>
              <a:xfrm>
                <a:off x="9683989" y="2804258"/>
                <a:ext cx="509279" cy="525678"/>
                <a:chOff x="9320701" y="3394724"/>
                <a:chExt cx="509279" cy="525678"/>
              </a:xfrm>
            </p:grpSpPr>
            <p:sp>
              <p:nvSpPr>
                <p:cNvPr id="579" name="Rectangle 578"/>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0" name="Rectangle 579"/>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1" name="Rectangle 580"/>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2" name="Rectangle 581"/>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3" name="Rectangle 582"/>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4" name="Rectangle 583"/>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5" name="Rectangle 584"/>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6" name="Rectangle 585"/>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7" name="Rectangle 586"/>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8" name="Rectangle 587"/>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9" name="Rectangle 588"/>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0" name="Rectangle 589"/>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1" name="Rectangle 590"/>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2" name="Rectangle 591"/>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3" name="Rectangle 592"/>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4" name="Rectangle 593"/>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5" name="Rectangle 594"/>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6" name="Rectangle 595"/>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7" name="Rectangle 596"/>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8" name="Rectangle 597"/>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9" name="Rectangle 598"/>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0" name="Rectangle 599"/>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1" name="Rectangle 600"/>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2" name="Rectangle 601"/>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3" name="Rectangle 602"/>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53" name="Group 552"/>
              <p:cNvGrpSpPr/>
              <p:nvPr/>
            </p:nvGrpSpPr>
            <p:grpSpPr>
              <a:xfrm>
                <a:off x="10236362" y="2804258"/>
                <a:ext cx="509279" cy="525678"/>
                <a:chOff x="9320701" y="3394724"/>
                <a:chExt cx="509279" cy="525678"/>
              </a:xfrm>
            </p:grpSpPr>
            <p:sp>
              <p:nvSpPr>
                <p:cNvPr id="554" name="Rectangle 553"/>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5" name="Rectangle 554"/>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6" name="Rectangle 555"/>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7" name="Rectangle 556"/>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8" name="Rectangle 557"/>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9" name="Rectangle 558"/>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0" name="Rectangle 559"/>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1" name="Rectangle 560"/>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2" name="Rectangle 561"/>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3" name="Rectangle 562"/>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4" name="Rectangle 563"/>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5" name="Rectangle 564"/>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6" name="Rectangle 565"/>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7" name="Rectangle 566"/>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8" name="Rectangle 567"/>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9" name="Rectangle 568"/>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0" name="Rectangle 569"/>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1" name="Rectangle 570"/>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2" name="Rectangle 571"/>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3" name="Rectangle 572"/>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4" name="Rectangle 573"/>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5" name="Rectangle 574"/>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6" name="Rectangle 575"/>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7" name="Rectangle 576"/>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8" name="Rectangle 577"/>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654" name="Group 653"/>
            <p:cNvGrpSpPr>
              <a:grpSpLocks noChangeAspect="1"/>
            </p:cNvGrpSpPr>
            <p:nvPr/>
          </p:nvGrpSpPr>
          <p:grpSpPr>
            <a:xfrm>
              <a:off x="8584572" y="4213084"/>
              <a:ext cx="2706060" cy="660229"/>
              <a:chOff x="8580797" y="2804258"/>
              <a:chExt cx="2164844" cy="528183"/>
            </a:xfrm>
          </p:grpSpPr>
          <p:grpSp>
            <p:nvGrpSpPr>
              <p:cNvPr id="655" name="Group 654"/>
              <p:cNvGrpSpPr/>
              <p:nvPr/>
            </p:nvGrpSpPr>
            <p:grpSpPr>
              <a:xfrm>
                <a:off x="8580797" y="2806763"/>
                <a:ext cx="509279" cy="525678"/>
                <a:chOff x="9320701" y="3394724"/>
                <a:chExt cx="509279" cy="525678"/>
              </a:xfrm>
            </p:grpSpPr>
            <p:sp>
              <p:nvSpPr>
                <p:cNvPr id="734" name="Rectangle 733"/>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5" name="Rectangle 734"/>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6" name="Rectangle 735"/>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7" name="Rectangle 736"/>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8" name="Rectangle 737"/>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9" name="Rectangle 738"/>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0" name="Rectangle 739"/>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1" name="Rectangle 740"/>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2" name="Rectangle 741"/>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3" name="Rectangle 742"/>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4" name="Rectangle 743"/>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5" name="Rectangle 744"/>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6" name="Rectangle 745"/>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7" name="Rectangle 746"/>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8" name="Rectangle 747"/>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9" name="Rectangle 748"/>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0" name="Rectangle 749"/>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1" name="Rectangle 750"/>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2" name="Rectangle 751"/>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3" name="Rectangle 752"/>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4" name="Rectangle 753"/>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5" name="Rectangle 754"/>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6" name="Rectangle 755"/>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7" name="Rectangle 756"/>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8" name="Rectangle 757"/>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56" name="Group 655"/>
              <p:cNvGrpSpPr/>
              <p:nvPr/>
            </p:nvGrpSpPr>
            <p:grpSpPr>
              <a:xfrm>
                <a:off x="9133170" y="2804258"/>
                <a:ext cx="509279" cy="525678"/>
                <a:chOff x="9320701" y="3394724"/>
                <a:chExt cx="509279" cy="525678"/>
              </a:xfrm>
            </p:grpSpPr>
            <p:sp>
              <p:nvSpPr>
                <p:cNvPr id="709" name="Rectangle 708"/>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0" name="Rectangle 709"/>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1" name="Rectangle 710"/>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2" name="Rectangle 711"/>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3" name="Rectangle 712"/>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4" name="Rectangle 713"/>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5" name="Rectangle 714"/>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6" name="Rectangle 715"/>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7" name="Rectangle 716"/>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8" name="Rectangle 717"/>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9" name="Rectangle 718"/>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0" name="Rectangle 719"/>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1" name="Rectangle 720"/>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2" name="Rectangle 721"/>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3" name="Rectangle 722"/>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4" name="Rectangle 723"/>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5" name="Rectangle 724"/>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6" name="Rectangle 725"/>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7" name="Rectangle 726"/>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8" name="Rectangle 727"/>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9" name="Rectangle 728"/>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0" name="Rectangle 729"/>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1" name="Rectangle 730"/>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2" name="Rectangle 731"/>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3" name="Rectangle 732"/>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57" name="Group 656"/>
              <p:cNvGrpSpPr/>
              <p:nvPr/>
            </p:nvGrpSpPr>
            <p:grpSpPr>
              <a:xfrm>
                <a:off x="9683989" y="2804258"/>
                <a:ext cx="509279" cy="525678"/>
                <a:chOff x="9320701" y="3394724"/>
                <a:chExt cx="509279" cy="525678"/>
              </a:xfrm>
            </p:grpSpPr>
            <p:sp>
              <p:nvSpPr>
                <p:cNvPr id="684" name="Rectangle 683"/>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5" name="Rectangle 684"/>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6" name="Rectangle 685"/>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7" name="Rectangle 686"/>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8" name="Rectangle 687"/>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9" name="Rectangle 688"/>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0" name="Rectangle 689"/>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1" name="Rectangle 690"/>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2" name="Rectangle 691"/>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3" name="Rectangle 692"/>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4" name="Rectangle 693"/>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5" name="Rectangle 694"/>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6" name="Rectangle 695"/>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7" name="Rectangle 696"/>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8" name="Rectangle 697"/>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9" name="Rectangle 698"/>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0" name="Rectangle 699"/>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1" name="Rectangle 700"/>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2" name="Rectangle 701"/>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3" name="Rectangle 702"/>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4" name="Rectangle 703"/>
                <p:cNvSpPr/>
                <p:nvPr/>
              </p:nvSpPr>
              <p:spPr>
                <a:xfrm>
                  <a:off x="9428331" y="384525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5" name="Rectangle 704"/>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6" name="Rectangle 705"/>
                <p:cNvSpPr/>
                <p:nvPr/>
              </p:nvSpPr>
              <p:spPr>
                <a:xfrm>
                  <a:off x="9644658" y="384423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7" name="Rectangle 706"/>
                <p:cNvSpPr/>
                <p:nvPr/>
              </p:nvSpPr>
              <p:spPr>
                <a:xfrm>
                  <a:off x="9538054" y="384622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8" name="Rectangle 707"/>
                <p:cNvSpPr/>
                <p:nvPr/>
              </p:nvSpPr>
              <p:spPr>
                <a:xfrm>
                  <a:off x="9758701" y="384321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58" name="Group 657"/>
              <p:cNvGrpSpPr/>
              <p:nvPr/>
            </p:nvGrpSpPr>
            <p:grpSpPr>
              <a:xfrm>
                <a:off x="10236362" y="2804258"/>
                <a:ext cx="509279" cy="525678"/>
                <a:chOff x="9320701" y="3394724"/>
                <a:chExt cx="509279" cy="525678"/>
              </a:xfrm>
            </p:grpSpPr>
            <p:sp>
              <p:nvSpPr>
                <p:cNvPr id="659" name="Rectangle 658"/>
                <p:cNvSpPr/>
                <p:nvPr/>
              </p:nvSpPr>
              <p:spPr>
                <a:xfrm>
                  <a:off x="9429356" y="373120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0" name="Rectangle 659"/>
                <p:cNvSpPr/>
                <p:nvPr/>
              </p:nvSpPr>
              <p:spPr>
                <a:xfrm>
                  <a:off x="9322752" y="373320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1" name="Rectangle 660"/>
                <p:cNvSpPr/>
                <p:nvPr/>
              </p:nvSpPr>
              <p:spPr>
                <a:xfrm>
                  <a:off x="9645683" y="37301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2" name="Rectangle 661"/>
                <p:cNvSpPr/>
                <p:nvPr/>
              </p:nvSpPr>
              <p:spPr>
                <a:xfrm>
                  <a:off x="9539079" y="373218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3" name="Rectangle 662"/>
                <p:cNvSpPr/>
                <p:nvPr/>
              </p:nvSpPr>
              <p:spPr>
                <a:xfrm>
                  <a:off x="9759726" y="37291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4" name="Rectangle 663"/>
                <p:cNvSpPr/>
                <p:nvPr/>
              </p:nvSpPr>
              <p:spPr>
                <a:xfrm>
                  <a:off x="9428331" y="361938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5" name="Rectangle 664"/>
                <p:cNvSpPr/>
                <p:nvPr/>
              </p:nvSpPr>
              <p:spPr>
                <a:xfrm>
                  <a:off x="9321727" y="362138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6" name="Rectangle 665"/>
                <p:cNvSpPr/>
                <p:nvPr/>
              </p:nvSpPr>
              <p:spPr>
                <a:xfrm>
                  <a:off x="9644658" y="361836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7" name="Rectangle 666"/>
                <p:cNvSpPr/>
                <p:nvPr/>
              </p:nvSpPr>
              <p:spPr>
                <a:xfrm>
                  <a:off x="9538054" y="362036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8" name="Rectangle 667"/>
                <p:cNvSpPr/>
                <p:nvPr/>
              </p:nvSpPr>
              <p:spPr>
                <a:xfrm>
                  <a:off x="9758701" y="361734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9" name="Rectangle 668"/>
                <p:cNvSpPr/>
                <p:nvPr/>
              </p:nvSpPr>
              <p:spPr>
                <a:xfrm>
                  <a:off x="9428330" y="350858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0" name="Rectangle 669"/>
                <p:cNvSpPr/>
                <p:nvPr/>
              </p:nvSpPr>
              <p:spPr>
                <a:xfrm>
                  <a:off x="9321726" y="351058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1" name="Rectangle 670"/>
                <p:cNvSpPr/>
                <p:nvPr/>
              </p:nvSpPr>
              <p:spPr>
                <a:xfrm>
                  <a:off x="9644657" y="35075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2" name="Rectangle 671"/>
                <p:cNvSpPr/>
                <p:nvPr/>
              </p:nvSpPr>
              <p:spPr>
                <a:xfrm>
                  <a:off x="9538053" y="350955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3" name="Rectangle 672"/>
                <p:cNvSpPr/>
                <p:nvPr/>
              </p:nvSpPr>
              <p:spPr>
                <a:xfrm>
                  <a:off x="9758700" y="350654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4" name="Rectangle 673"/>
                <p:cNvSpPr/>
                <p:nvPr/>
              </p:nvSpPr>
              <p:spPr>
                <a:xfrm>
                  <a:off x="9427305" y="3396766"/>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5" name="Rectangle 674"/>
                <p:cNvSpPr/>
                <p:nvPr/>
              </p:nvSpPr>
              <p:spPr>
                <a:xfrm>
                  <a:off x="9320701" y="339876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6" name="Rectangle 675"/>
                <p:cNvSpPr/>
                <p:nvPr/>
              </p:nvSpPr>
              <p:spPr>
                <a:xfrm>
                  <a:off x="9643632" y="3395742"/>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7" name="Rectangle 676"/>
                <p:cNvSpPr/>
                <p:nvPr/>
              </p:nvSpPr>
              <p:spPr>
                <a:xfrm>
                  <a:off x="9537028" y="3397738"/>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8" name="Rectangle 677"/>
                <p:cNvSpPr/>
                <p:nvPr/>
              </p:nvSpPr>
              <p:spPr>
                <a:xfrm>
                  <a:off x="9757675" y="3394724"/>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0" name="Rectangle 679"/>
                <p:cNvSpPr/>
                <p:nvPr/>
              </p:nvSpPr>
              <p:spPr>
                <a:xfrm>
                  <a:off x="9321727" y="3847250"/>
                  <a:ext cx="70254" cy="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spTree>
    <p:extLst>
      <p:ext uri="{BB962C8B-B14F-4D97-AF65-F5344CB8AC3E}">
        <p14:creationId xmlns:p14="http://schemas.microsoft.com/office/powerpoint/2010/main" val="17293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7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200"/>
                            </p:stCondLst>
                            <p:childTnLst>
                              <p:par>
                                <p:cTn id="16" presetID="22" presetClass="entr" presetSubtype="8" fill="hold" nodeType="afterEffect">
                                  <p:stCondLst>
                                    <p:cond delay="0"/>
                                  </p:stCondLst>
                                  <p:childTnLst>
                                    <p:set>
                                      <p:cBhvr>
                                        <p:cTn id="17" dur="1" fill="hold">
                                          <p:stCondLst>
                                            <p:cond delay="0"/>
                                          </p:stCondLst>
                                        </p:cTn>
                                        <p:tgtEl>
                                          <p:spTgt spid="764"/>
                                        </p:tgtEl>
                                        <p:attrNameLst>
                                          <p:attrName>style.visibility</p:attrName>
                                        </p:attrNameLst>
                                      </p:cBhvr>
                                      <p:to>
                                        <p:strVal val="visible"/>
                                      </p:to>
                                    </p:set>
                                    <p:animEffect transition="in" filter="wipe(left)">
                                      <p:cBhvr>
                                        <p:cTn id="18" dur="1000"/>
                                        <p:tgtEl>
                                          <p:spTgt spid="764"/>
                                        </p:tgtEl>
                                      </p:cBhvr>
                                    </p:animEffect>
                                  </p:childTnLst>
                                </p:cTn>
                              </p:par>
                            </p:childTnLst>
                          </p:cTn>
                        </p:par>
                        <p:par>
                          <p:cTn id="19" fill="hold">
                            <p:stCondLst>
                              <p:cond delay="2200"/>
                            </p:stCondLst>
                            <p:childTnLst>
                              <p:par>
                                <p:cTn id="20" presetID="10" presetClass="entr" presetSubtype="0" fill="hold" nodeType="afterEffect">
                                  <p:stCondLst>
                                    <p:cond delay="0"/>
                                  </p:stCondLst>
                                  <p:childTnLst>
                                    <p:set>
                                      <p:cBhvr>
                                        <p:cTn id="21" dur="1" fill="hold">
                                          <p:stCondLst>
                                            <p:cond delay="0"/>
                                          </p:stCondLst>
                                        </p:cTn>
                                        <p:tgtEl>
                                          <p:spTgt spid="765"/>
                                        </p:tgtEl>
                                        <p:attrNameLst>
                                          <p:attrName>style.visibility</p:attrName>
                                        </p:attrNameLst>
                                      </p:cBhvr>
                                      <p:to>
                                        <p:strVal val="visible"/>
                                      </p:to>
                                    </p:set>
                                    <p:animEffect transition="in" filter="fade">
                                      <p:cBhvr>
                                        <p:cTn id="22" dur="500"/>
                                        <p:tgtEl>
                                          <p:spTgt spid="765"/>
                                        </p:tgtEl>
                                      </p:cBhvr>
                                    </p:animEffect>
                                  </p:childTnLst>
                                </p:cTn>
                              </p:par>
                              <p:par>
                                <p:cTn id="23" presetID="10" presetClass="entr" presetSubtype="0" fill="hold" nodeType="withEffect">
                                  <p:stCondLst>
                                    <p:cond delay="200"/>
                                  </p:stCondLst>
                                  <p:childTnLst>
                                    <p:set>
                                      <p:cBhvr>
                                        <p:cTn id="24" dur="1" fill="hold">
                                          <p:stCondLst>
                                            <p:cond delay="0"/>
                                          </p:stCondLst>
                                        </p:cTn>
                                        <p:tgtEl>
                                          <p:spTgt spid="759"/>
                                        </p:tgtEl>
                                        <p:attrNameLst>
                                          <p:attrName>style.visibility</p:attrName>
                                        </p:attrNameLst>
                                      </p:cBhvr>
                                      <p:to>
                                        <p:strVal val="visible"/>
                                      </p:to>
                                    </p:set>
                                    <p:animEffect transition="in" filter="fade">
                                      <p:cBhvr>
                                        <p:cTn id="25" dur="500"/>
                                        <p:tgtEl>
                                          <p:spTgt spid="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4ABCD5-5CDA-446E-BBF1-BC43058E9267}"/>
              </a:ext>
            </a:extLst>
          </p:cNvPr>
          <p:cNvSpPr>
            <a:spLocks noGrp="1"/>
          </p:cNvSpPr>
          <p:nvPr>
            <p:ph type="sldNum" sz="quarter" idx="12"/>
          </p:nvPr>
        </p:nvSpPr>
        <p:spPr>
          <a:xfrm>
            <a:off x="9245578" y="63396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739C8-C495-CA41-8892-8D3D4829B19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1"/>
          <p:cNvSpPr txBox="1">
            <a:spLocks/>
          </p:cNvSpPr>
          <p:nvPr/>
        </p:nvSpPr>
        <p:spPr>
          <a:xfrm>
            <a:off x="892244" y="3381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2761A5"/>
                </a:solidFill>
                <a:effectLst/>
                <a:uLnTx/>
                <a:uFillTx/>
                <a:latin typeface="Calibri"/>
                <a:ea typeface="+mj-ea"/>
                <a:cs typeface="Calibri"/>
              </a:rPr>
              <a:t>Annual Reach of the Program (CY 2019) </a:t>
            </a:r>
            <a:br>
              <a:rPr kumimoji="0" lang="en-US" sz="3300" b="1" i="0" u="none" strike="noStrike" kern="1200" cap="none" spc="0" normalizeH="0" baseline="0" noProof="0" dirty="0">
                <a:ln>
                  <a:noFill/>
                </a:ln>
                <a:solidFill>
                  <a:srgbClr val="2761A5"/>
                </a:solidFill>
                <a:effectLst/>
                <a:uLnTx/>
                <a:uFillTx/>
                <a:latin typeface="Calibri"/>
                <a:ea typeface="+mj-ea"/>
                <a:cs typeface="Calibri"/>
              </a:rPr>
            </a:br>
            <a:r>
              <a:rPr kumimoji="0" lang="en-US" sz="2900" b="1" i="1" u="none" strike="noStrike" kern="1200" cap="none" spc="0" normalizeH="0" baseline="0" noProof="0" dirty="0">
                <a:ln>
                  <a:noFill/>
                </a:ln>
                <a:solidFill>
                  <a:srgbClr val="2761A5"/>
                </a:solidFill>
                <a:effectLst/>
                <a:uLnTx/>
                <a:uFillTx/>
                <a:latin typeface="Calibri"/>
                <a:ea typeface="+mj-ea"/>
                <a:cs typeface="Calibri"/>
              </a:rPr>
              <a:t>Number of Unique Jurisdictions Funded</a:t>
            </a:r>
          </a:p>
        </p:txBody>
      </p:sp>
      <p:cxnSp>
        <p:nvCxnSpPr>
          <p:cNvPr id="8" name="Straight Connector 7"/>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11" name="Rectangle 10"/>
          <p:cNvSpPr>
            <a:spLocks noChangeAspect="1"/>
          </p:cNvSpPr>
          <p:nvPr/>
        </p:nvSpPr>
        <p:spPr>
          <a:xfrm>
            <a:off x="-265379" y="3695842"/>
            <a:ext cx="3460171" cy="648788"/>
          </a:xfrm>
          <a:prstGeom prst="rect">
            <a:avLst/>
          </a:prstGeom>
          <a:ln>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In a single year</a:t>
            </a:r>
          </a:p>
        </p:txBody>
      </p:sp>
      <p:grpSp>
        <p:nvGrpSpPr>
          <p:cNvPr id="764" name="Group 763"/>
          <p:cNvGrpSpPr>
            <a:grpSpLocks noChangeAspect="1"/>
          </p:cNvGrpSpPr>
          <p:nvPr/>
        </p:nvGrpSpPr>
        <p:grpSpPr>
          <a:xfrm>
            <a:off x="3207420" y="1877884"/>
            <a:ext cx="5553793" cy="4539892"/>
            <a:chOff x="3261472" y="1783316"/>
            <a:chExt cx="4478864" cy="3661203"/>
          </a:xfrm>
        </p:grpSpPr>
        <p:sp>
          <p:nvSpPr>
            <p:cNvPr id="16" name="Rectangle 15"/>
            <p:cNvSpPr/>
            <p:nvPr/>
          </p:nvSpPr>
          <p:spPr>
            <a:xfrm>
              <a:off x="4078851" y="1783316"/>
              <a:ext cx="3661485" cy="3661203"/>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Isosceles Triangle 16"/>
            <p:cNvSpPr/>
            <p:nvPr/>
          </p:nvSpPr>
          <p:spPr>
            <a:xfrm rot="16200000">
              <a:off x="3001368" y="3130922"/>
              <a:ext cx="1337590" cy="817381"/>
            </a:xfrm>
            <a:prstGeom prst="triangle">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65" name="Group 764"/>
          <p:cNvGrpSpPr>
            <a:grpSpLocks noChangeAspect="1"/>
          </p:cNvGrpSpPr>
          <p:nvPr/>
        </p:nvGrpSpPr>
        <p:grpSpPr>
          <a:xfrm>
            <a:off x="4011290" y="1893084"/>
            <a:ext cx="4796236" cy="1030437"/>
            <a:chOff x="3889698" y="1798515"/>
            <a:chExt cx="3867930" cy="830997"/>
          </a:xfrm>
        </p:grpSpPr>
        <p:sp>
          <p:nvSpPr>
            <p:cNvPr id="18" name="Rectangle 17"/>
            <p:cNvSpPr/>
            <p:nvPr/>
          </p:nvSpPr>
          <p:spPr>
            <a:xfrm>
              <a:off x="3889698" y="1902805"/>
              <a:ext cx="1499724" cy="400110"/>
            </a:xfrm>
            <a:prstGeom prst="rect">
              <a:avLst/>
            </a:prstGeom>
            <a:ln>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a:ea typeface="+mn-ea"/>
                  <a:cs typeface="+mn-cs"/>
                </a:rPr>
                <a:t>as many as</a:t>
              </a:r>
              <a:endParaRPr kumimoji="0" lang="en-US" sz="2800" b="0" i="1"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p:nvPr/>
          </p:nvSpPr>
          <p:spPr>
            <a:xfrm>
              <a:off x="5186756" y="1798515"/>
              <a:ext cx="1256524" cy="83099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296</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Rectangle 19"/>
            <p:cNvSpPr/>
            <p:nvPr/>
          </p:nvSpPr>
          <p:spPr>
            <a:xfrm>
              <a:off x="6257904" y="1893085"/>
              <a:ext cx="1499724" cy="707886"/>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jurisdictions funded</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59" name="Group 758"/>
          <p:cNvGrpSpPr>
            <a:grpSpLocks noChangeAspect="1"/>
          </p:cNvGrpSpPr>
          <p:nvPr/>
        </p:nvGrpSpPr>
        <p:grpSpPr>
          <a:xfrm>
            <a:off x="4363877" y="2939338"/>
            <a:ext cx="4252670" cy="3247064"/>
            <a:chOff x="8580793" y="2804256"/>
            <a:chExt cx="2709839" cy="2069057"/>
          </a:xfrm>
          <a:solidFill>
            <a:srgbClr val="800000"/>
          </a:solidFill>
        </p:grpSpPr>
        <p:grpSp>
          <p:nvGrpSpPr>
            <p:cNvPr id="548" name="Group 547"/>
            <p:cNvGrpSpPr>
              <a:grpSpLocks noChangeAspect="1"/>
            </p:cNvGrpSpPr>
            <p:nvPr/>
          </p:nvGrpSpPr>
          <p:grpSpPr>
            <a:xfrm>
              <a:off x="8580793" y="2804256"/>
              <a:ext cx="2706060" cy="660229"/>
              <a:chOff x="8580797" y="2804258"/>
              <a:chExt cx="2164844" cy="528183"/>
            </a:xfrm>
            <a:grpFill/>
          </p:grpSpPr>
          <p:grpSp>
            <p:nvGrpSpPr>
              <p:cNvPr id="156" name="Group 155"/>
              <p:cNvGrpSpPr/>
              <p:nvPr/>
            </p:nvGrpSpPr>
            <p:grpSpPr>
              <a:xfrm>
                <a:off x="8580797" y="2806763"/>
                <a:ext cx="509279" cy="525678"/>
                <a:chOff x="9320701" y="3394724"/>
                <a:chExt cx="509279" cy="525678"/>
              </a:xfrm>
              <a:grpFill/>
            </p:grpSpPr>
            <p:sp>
              <p:nvSpPr>
                <p:cNvPr id="261" name="Rectangle 260"/>
                <p:cNvSpPr/>
                <p:nvPr/>
              </p:nvSpPr>
              <p:spPr>
                <a:xfrm>
                  <a:off x="9429356" y="373120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2" name="Rectangle 261"/>
                <p:cNvSpPr/>
                <p:nvPr/>
              </p:nvSpPr>
              <p:spPr>
                <a:xfrm>
                  <a:off x="9322752" y="373320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3" name="Rectangle 262"/>
                <p:cNvSpPr/>
                <p:nvPr/>
              </p:nvSpPr>
              <p:spPr>
                <a:xfrm>
                  <a:off x="9645683" y="37301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4" name="Rectangle 263"/>
                <p:cNvSpPr/>
                <p:nvPr/>
              </p:nvSpPr>
              <p:spPr>
                <a:xfrm>
                  <a:off x="9539079" y="373218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5" name="Rectangle 264"/>
                <p:cNvSpPr/>
                <p:nvPr/>
              </p:nvSpPr>
              <p:spPr>
                <a:xfrm>
                  <a:off x="9759726" y="37291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6" name="Rectangle 265"/>
                <p:cNvSpPr/>
                <p:nvPr/>
              </p:nvSpPr>
              <p:spPr>
                <a:xfrm>
                  <a:off x="9428331" y="361938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7" name="Rectangle 266"/>
                <p:cNvSpPr/>
                <p:nvPr/>
              </p:nvSpPr>
              <p:spPr>
                <a:xfrm>
                  <a:off x="9321727" y="36213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8" name="Rectangle 267"/>
                <p:cNvSpPr/>
                <p:nvPr/>
              </p:nvSpPr>
              <p:spPr>
                <a:xfrm>
                  <a:off x="9644658" y="361836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9" name="Rectangle 268"/>
                <p:cNvSpPr/>
                <p:nvPr/>
              </p:nvSpPr>
              <p:spPr>
                <a:xfrm>
                  <a:off x="9538054" y="362036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0" name="Rectangle 269"/>
                <p:cNvSpPr/>
                <p:nvPr/>
              </p:nvSpPr>
              <p:spPr>
                <a:xfrm>
                  <a:off x="9758701" y="361734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1" name="Rectangle 270"/>
                <p:cNvSpPr/>
                <p:nvPr/>
              </p:nvSpPr>
              <p:spPr>
                <a:xfrm>
                  <a:off x="9428330" y="350858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2" name="Rectangle 271"/>
                <p:cNvSpPr/>
                <p:nvPr/>
              </p:nvSpPr>
              <p:spPr>
                <a:xfrm>
                  <a:off x="9321726" y="351058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3" name="Rectangle 272"/>
                <p:cNvSpPr/>
                <p:nvPr/>
              </p:nvSpPr>
              <p:spPr>
                <a:xfrm>
                  <a:off x="9644657" y="35075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4" name="Rectangle 273"/>
                <p:cNvSpPr/>
                <p:nvPr/>
              </p:nvSpPr>
              <p:spPr>
                <a:xfrm>
                  <a:off x="9538053" y="350955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5" name="Rectangle 274"/>
                <p:cNvSpPr/>
                <p:nvPr/>
              </p:nvSpPr>
              <p:spPr>
                <a:xfrm>
                  <a:off x="9758700" y="350654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6" name="Rectangle 275"/>
                <p:cNvSpPr/>
                <p:nvPr/>
              </p:nvSpPr>
              <p:spPr>
                <a:xfrm>
                  <a:off x="9427305" y="33967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7" name="Rectangle 276"/>
                <p:cNvSpPr/>
                <p:nvPr/>
              </p:nvSpPr>
              <p:spPr>
                <a:xfrm>
                  <a:off x="9320701" y="33987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8" name="Rectangle 277"/>
                <p:cNvSpPr/>
                <p:nvPr/>
              </p:nvSpPr>
              <p:spPr>
                <a:xfrm>
                  <a:off x="9643632" y="339574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9" name="Rectangle 278"/>
                <p:cNvSpPr/>
                <p:nvPr/>
              </p:nvSpPr>
              <p:spPr>
                <a:xfrm>
                  <a:off x="9537028" y="339773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0" name="Rectangle 279"/>
                <p:cNvSpPr/>
                <p:nvPr/>
              </p:nvSpPr>
              <p:spPr>
                <a:xfrm>
                  <a:off x="9757675" y="339472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1" name="Rectangle 280"/>
                <p:cNvSpPr/>
                <p:nvPr/>
              </p:nvSpPr>
              <p:spPr>
                <a:xfrm>
                  <a:off x="9428331" y="384525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2" name="Rectangle 281"/>
                <p:cNvSpPr/>
                <p:nvPr/>
              </p:nvSpPr>
              <p:spPr>
                <a:xfrm>
                  <a:off x="9321727" y="384725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3" name="Rectangle 282"/>
                <p:cNvSpPr/>
                <p:nvPr/>
              </p:nvSpPr>
              <p:spPr>
                <a:xfrm>
                  <a:off x="9644658" y="384423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4" name="Rectangle 283"/>
                <p:cNvSpPr/>
                <p:nvPr/>
              </p:nvSpPr>
              <p:spPr>
                <a:xfrm>
                  <a:off x="9538054" y="384622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5" name="Rectangle 284"/>
                <p:cNvSpPr/>
                <p:nvPr/>
              </p:nvSpPr>
              <p:spPr>
                <a:xfrm>
                  <a:off x="9758701" y="384321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7" name="Group 156"/>
              <p:cNvGrpSpPr/>
              <p:nvPr/>
            </p:nvGrpSpPr>
            <p:grpSpPr>
              <a:xfrm>
                <a:off x="9133170" y="2804258"/>
                <a:ext cx="509279" cy="525678"/>
                <a:chOff x="9320701" y="3394724"/>
                <a:chExt cx="509279" cy="525678"/>
              </a:xfrm>
              <a:grpFill/>
            </p:grpSpPr>
            <p:sp>
              <p:nvSpPr>
                <p:cNvPr id="236" name="Rectangle 235"/>
                <p:cNvSpPr/>
                <p:nvPr/>
              </p:nvSpPr>
              <p:spPr>
                <a:xfrm>
                  <a:off x="9429356" y="373120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7" name="Rectangle 236"/>
                <p:cNvSpPr/>
                <p:nvPr/>
              </p:nvSpPr>
              <p:spPr>
                <a:xfrm>
                  <a:off x="9322752" y="373320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8" name="Rectangle 237"/>
                <p:cNvSpPr/>
                <p:nvPr/>
              </p:nvSpPr>
              <p:spPr>
                <a:xfrm>
                  <a:off x="9645683" y="37301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9" name="Rectangle 238"/>
                <p:cNvSpPr/>
                <p:nvPr/>
              </p:nvSpPr>
              <p:spPr>
                <a:xfrm>
                  <a:off x="9539079" y="373218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0" name="Rectangle 239"/>
                <p:cNvSpPr/>
                <p:nvPr/>
              </p:nvSpPr>
              <p:spPr>
                <a:xfrm>
                  <a:off x="9759726" y="37291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1" name="Rectangle 240"/>
                <p:cNvSpPr/>
                <p:nvPr/>
              </p:nvSpPr>
              <p:spPr>
                <a:xfrm>
                  <a:off x="9428331" y="361938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2" name="Rectangle 241"/>
                <p:cNvSpPr/>
                <p:nvPr/>
              </p:nvSpPr>
              <p:spPr>
                <a:xfrm>
                  <a:off x="9321727" y="36213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3" name="Rectangle 242"/>
                <p:cNvSpPr/>
                <p:nvPr/>
              </p:nvSpPr>
              <p:spPr>
                <a:xfrm>
                  <a:off x="9644658" y="361836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4" name="Rectangle 243"/>
                <p:cNvSpPr/>
                <p:nvPr/>
              </p:nvSpPr>
              <p:spPr>
                <a:xfrm>
                  <a:off x="9538054" y="362036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5" name="Rectangle 244"/>
                <p:cNvSpPr/>
                <p:nvPr/>
              </p:nvSpPr>
              <p:spPr>
                <a:xfrm>
                  <a:off x="9758701" y="361734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6" name="Rectangle 245"/>
                <p:cNvSpPr/>
                <p:nvPr/>
              </p:nvSpPr>
              <p:spPr>
                <a:xfrm>
                  <a:off x="9428330" y="350858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7" name="Rectangle 246"/>
                <p:cNvSpPr/>
                <p:nvPr/>
              </p:nvSpPr>
              <p:spPr>
                <a:xfrm>
                  <a:off x="9321726" y="351058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8" name="Rectangle 247"/>
                <p:cNvSpPr/>
                <p:nvPr/>
              </p:nvSpPr>
              <p:spPr>
                <a:xfrm>
                  <a:off x="9644657" y="35075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538053" y="350955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0" name="Rectangle 249"/>
                <p:cNvSpPr/>
                <p:nvPr/>
              </p:nvSpPr>
              <p:spPr>
                <a:xfrm>
                  <a:off x="9758700" y="350654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1" name="Rectangle 250"/>
                <p:cNvSpPr/>
                <p:nvPr/>
              </p:nvSpPr>
              <p:spPr>
                <a:xfrm>
                  <a:off x="9427305" y="33967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2" name="Rectangle 251"/>
                <p:cNvSpPr/>
                <p:nvPr/>
              </p:nvSpPr>
              <p:spPr>
                <a:xfrm>
                  <a:off x="9320701" y="33987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3" name="Rectangle 252"/>
                <p:cNvSpPr/>
                <p:nvPr/>
              </p:nvSpPr>
              <p:spPr>
                <a:xfrm>
                  <a:off x="9643632" y="339574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4" name="Rectangle 253"/>
                <p:cNvSpPr/>
                <p:nvPr/>
              </p:nvSpPr>
              <p:spPr>
                <a:xfrm>
                  <a:off x="9537028" y="339773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5" name="Rectangle 254"/>
                <p:cNvSpPr/>
                <p:nvPr/>
              </p:nvSpPr>
              <p:spPr>
                <a:xfrm>
                  <a:off x="9757675" y="339472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6" name="Rectangle 255"/>
                <p:cNvSpPr/>
                <p:nvPr/>
              </p:nvSpPr>
              <p:spPr>
                <a:xfrm>
                  <a:off x="9428331" y="384525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7" name="Rectangle 256"/>
                <p:cNvSpPr/>
                <p:nvPr/>
              </p:nvSpPr>
              <p:spPr>
                <a:xfrm>
                  <a:off x="9321727" y="384725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8" name="Rectangle 257"/>
                <p:cNvSpPr/>
                <p:nvPr/>
              </p:nvSpPr>
              <p:spPr>
                <a:xfrm>
                  <a:off x="9644658" y="384423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9" name="Rectangle 258"/>
                <p:cNvSpPr/>
                <p:nvPr/>
              </p:nvSpPr>
              <p:spPr>
                <a:xfrm>
                  <a:off x="9538054" y="384622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0" name="Rectangle 259"/>
                <p:cNvSpPr/>
                <p:nvPr/>
              </p:nvSpPr>
              <p:spPr>
                <a:xfrm>
                  <a:off x="9758701" y="384321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8" name="Group 157"/>
              <p:cNvGrpSpPr/>
              <p:nvPr/>
            </p:nvGrpSpPr>
            <p:grpSpPr>
              <a:xfrm>
                <a:off x="9683989" y="2804258"/>
                <a:ext cx="509279" cy="525678"/>
                <a:chOff x="9320701" y="3394724"/>
                <a:chExt cx="509279" cy="525678"/>
              </a:xfrm>
              <a:grpFill/>
            </p:grpSpPr>
            <p:sp>
              <p:nvSpPr>
                <p:cNvPr id="211" name="Rectangle 210"/>
                <p:cNvSpPr/>
                <p:nvPr/>
              </p:nvSpPr>
              <p:spPr>
                <a:xfrm>
                  <a:off x="9429356" y="373120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2" name="Rectangle 211"/>
                <p:cNvSpPr/>
                <p:nvPr/>
              </p:nvSpPr>
              <p:spPr>
                <a:xfrm>
                  <a:off x="9322752" y="373320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3" name="Rectangle 212"/>
                <p:cNvSpPr/>
                <p:nvPr/>
              </p:nvSpPr>
              <p:spPr>
                <a:xfrm>
                  <a:off x="9645683" y="37301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4" name="Rectangle 213"/>
                <p:cNvSpPr/>
                <p:nvPr/>
              </p:nvSpPr>
              <p:spPr>
                <a:xfrm>
                  <a:off x="9539079" y="373218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5" name="Rectangle 214"/>
                <p:cNvSpPr/>
                <p:nvPr/>
              </p:nvSpPr>
              <p:spPr>
                <a:xfrm>
                  <a:off x="9759726" y="37291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6" name="Rectangle 215"/>
                <p:cNvSpPr/>
                <p:nvPr/>
              </p:nvSpPr>
              <p:spPr>
                <a:xfrm>
                  <a:off x="9428331" y="361938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7" name="Rectangle 216"/>
                <p:cNvSpPr/>
                <p:nvPr/>
              </p:nvSpPr>
              <p:spPr>
                <a:xfrm>
                  <a:off x="9321727" y="36213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8" name="Rectangle 217"/>
                <p:cNvSpPr/>
                <p:nvPr/>
              </p:nvSpPr>
              <p:spPr>
                <a:xfrm>
                  <a:off x="9644658" y="361836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9" name="Rectangle 218"/>
                <p:cNvSpPr/>
                <p:nvPr/>
              </p:nvSpPr>
              <p:spPr>
                <a:xfrm>
                  <a:off x="9538054" y="362036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0" name="Rectangle 219"/>
                <p:cNvSpPr/>
                <p:nvPr/>
              </p:nvSpPr>
              <p:spPr>
                <a:xfrm>
                  <a:off x="9758701" y="361734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1" name="Rectangle 220"/>
                <p:cNvSpPr/>
                <p:nvPr/>
              </p:nvSpPr>
              <p:spPr>
                <a:xfrm>
                  <a:off x="9428330" y="350858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2" name="Rectangle 221"/>
                <p:cNvSpPr/>
                <p:nvPr/>
              </p:nvSpPr>
              <p:spPr>
                <a:xfrm>
                  <a:off x="9321726" y="351058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3" name="Rectangle 222"/>
                <p:cNvSpPr/>
                <p:nvPr/>
              </p:nvSpPr>
              <p:spPr>
                <a:xfrm>
                  <a:off x="9644657" y="35075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4" name="Rectangle 223"/>
                <p:cNvSpPr/>
                <p:nvPr/>
              </p:nvSpPr>
              <p:spPr>
                <a:xfrm>
                  <a:off x="9538053" y="350955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5" name="Rectangle 224"/>
                <p:cNvSpPr/>
                <p:nvPr/>
              </p:nvSpPr>
              <p:spPr>
                <a:xfrm>
                  <a:off x="9758700" y="350654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6" name="Rectangle 225"/>
                <p:cNvSpPr/>
                <p:nvPr/>
              </p:nvSpPr>
              <p:spPr>
                <a:xfrm>
                  <a:off x="9427305" y="33967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7" name="Rectangle 226"/>
                <p:cNvSpPr/>
                <p:nvPr/>
              </p:nvSpPr>
              <p:spPr>
                <a:xfrm>
                  <a:off x="9320701" y="33987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8" name="Rectangle 227"/>
                <p:cNvSpPr/>
                <p:nvPr/>
              </p:nvSpPr>
              <p:spPr>
                <a:xfrm>
                  <a:off x="9643632" y="339574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9" name="Rectangle 228"/>
                <p:cNvSpPr/>
                <p:nvPr/>
              </p:nvSpPr>
              <p:spPr>
                <a:xfrm>
                  <a:off x="9537028" y="339773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0" name="Rectangle 229"/>
                <p:cNvSpPr/>
                <p:nvPr/>
              </p:nvSpPr>
              <p:spPr>
                <a:xfrm>
                  <a:off x="9757675" y="339472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1" name="Rectangle 230"/>
                <p:cNvSpPr/>
                <p:nvPr/>
              </p:nvSpPr>
              <p:spPr>
                <a:xfrm>
                  <a:off x="9428331" y="384525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2" name="Rectangle 231"/>
                <p:cNvSpPr/>
                <p:nvPr/>
              </p:nvSpPr>
              <p:spPr>
                <a:xfrm>
                  <a:off x="9321727" y="384725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3" name="Rectangle 232"/>
                <p:cNvSpPr/>
                <p:nvPr/>
              </p:nvSpPr>
              <p:spPr>
                <a:xfrm>
                  <a:off x="9644658" y="384423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4" name="Rectangle 233"/>
                <p:cNvSpPr/>
                <p:nvPr/>
              </p:nvSpPr>
              <p:spPr>
                <a:xfrm>
                  <a:off x="9538054" y="384622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5" name="Rectangle 234"/>
                <p:cNvSpPr/>
                <p:nvPr/>
              </p:nvSpPr>
              <p:spPr>
                <a:xfrm>
                  <a:off x="9758701" y="384321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9" name="Group 158"/>
              <p:cNvGrpSpPr/>
              <p:nvPr/>
            </p:nvGrpSpPr>
            <p:grpSpPr>
              <a:xfrm>
                <a:off x="10236362" y="2804258"/>
                <a:ext cx="509279" cy="525678"/>
                <a:chOff x="9320701" y="3394724"/>
                <a:chExt cx="509279" cy="525678"/>
              </a:xfrm>
              <a:grpFill/>
            </p:grpSpPr>
            <p:sp>
              <p:nvSpPr>
                <p:cNvPr id="186" name="Rectangle 185"/>
                <p:cNvSpPr/>
                <p:nvPr/>
              </p:nvSpPr>
              <p:spPr>
                <a:xfrm>
                  <a:off x="9429356" y="373120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7" name="Rectangle 186"/>
                <p:cNvSpPr/>
                <p:nvPr/>
              </p:nvSpPr>
              <p:spPr>
                <a:xfrm>
                  <a:off x="9322752" y="373320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8" name="Rectangle 187"/>
                <p:cNvSpPr/>
                <p:nvPr/>
              </p:nvSpPr>
              <p:spPr>
                <a:xfrm>
                  <a:off x="9645683" y="37301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9" name="Rectangle 188"/>
                <p:cNvSpPr/>
                <p:nvPr/>
              </p:nvSpPr>
              <p:spPr>
                <a:xfrm>
                  <a:off x="9539079" y="373218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0" name="Rectangle 189"/>
                <p:cNvSpPr/>
                <p:nvPr/>
              </p:nvSpPr>
              <p:spPr>
                <a:xfrm>
                  <a:off x="9759726" y="37291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1" name="Rectangle 190"/>
                <p:cNvSpPr/>
                <p:nvPr/>
              </p:nvSpPr>
              <p:spPr>
                <a:xfrm>
                  <a:off x="9428331" y="361938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Rectangle 191"/>
                <p:cNvSpPr/>
                <p:nvPr/>
              </p:nvSpPr>
              <p:spPr>
                <a:xfrm>
                  <a:off x="9321727" y="36213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3" name="Rectangle 192"/>
                <p:cNvSpPr/>
                <p:nvPr/>
              </p:nvSpPr>
              <p:spPr>
                <a:xfrm>
                  <a:off x="9644658" y="361836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4" name="Rectangle 193"/>
                <p:cNvSpPr/>
                <p:nvPr/>
              </p:nvSpPr>
              <p:spPr>
                <a:xfrm>
                  <a:off x="9538054" y="362036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Rectangle 194"/>
                <p:cNvSpPr/>
                <p:nvPr/>
              </p:nvSpPr>
              <p:spPr>
                <a:xfrm>
                  <a:off x="9758701" y="361734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Rectangle 195"/>
                <p:cNvSpPr/>
                <p:nvPr/>
              </p:nvSpPr>
              <p:spPr>
                <a:xfrm>
                  <a:off x="9428330" y="350858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Rectangle 196"/>
                <p:cNvSpPr/>
                <p:nvPr/>
              </p:nvSpPr>
              <p:spPr>
                <a:xfrm>
                  <a:off x="9321726" y="351058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8" name="Rectangle 197"/>
                <p:cNvSpPr/>
                <p:nvPr/>
              </p:nvSpPr>
              <p:spPr>
                <a:xfrm>
                  <a:off x="9644657" y="35075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9" name="Rectangle 198"/>
                <p:cNvSpPr/>
                <p:nvPr/>
              </p:nvSpPr>
              <p:spPr>
                <a:xfrm>
                  <a:off x="9538053" y="350955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0" name="Rectangle 199"/>
                <p:cNvSpPr/>
                <p:nvPr/>
              </p:nvSpPr>
              <p:spPr>
                <a:xfrm>
                  <a:off x="9758700" y="350654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1" name="Rectangle 200"/>
                <p:cNvSpPr/>
                <p:nvPr/>
              </p:nvSpPr>
              <p:spPr>
                <a:xfrm>
                  <a:off x="9427305" y="33967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Rectangle 201"/>
                <p:cNvSpPr/>
                <p:nvPr/>
              </p:nvSpPr>
              <p:spPr>
                <a:xfrm>
                  <a:off x="9320701" y="33987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3" name="Rectangle 202"/>
                <p:cNvSpPr/>
                <p:nvPr/>
              </p:nvSpPr>
              <p:spPr>
                <a:xfrm>
                  <a:off x="9643632" y="339574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4" name="Rectangle 203"/>
                <p:cNvSpPr/>
                <p:nvPr/>
              </p:nvSpPr>
              <p:spPr>
                <a:xfrm>
                  <a:off x="9537028" y="339773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 name="Rectangle 204"/>
                <p:cNvSpPr/>
                <p:nvPr/>
              </p:nvSpPr>
              <p:spPr>
                <a:xfrm>
                  <a:off x="9757675" y="339472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6" name="Rectangle 205"/>
                <p:cNvSpPr/>
                <p:nvPr/>
              </p:nvSpPr>
              <p:spPr>
                <a:xfrm>
                  <a:off x="9428331" y="384525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7" name="Rectangle 206"/>
                <p:cNvSpPr/>
                <p:nvPr/>
              </p:nvSpPr>
              <p:spPr>
                <a:xfrm>
                  <a:off x="9321727" y="384725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8" name="Rectangle 207"/>
                <p:cNvSpPr/>
                <p:nvPr/>
              </p:nvSpPr>
              <p:spPr>
                <a:xfrm>
                  <a:off x="9644658" y="384423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9" name="Rectangle 208"/>
                <p:cNvSpPr/>
                <p:nvPr/>
              </p:nvSpPr>
              <p:spPr>
                <a:xfrm>
                  <a:off x="9538054" y="384622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0" name="Rectangle 209"/>
                <p:cNvSpPr/>
                <p:nvPr/>
              </p:nvSpPr>
              <p:spPr>
                <a:xfrm>
                  <a:off x="9758701" y="384321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549" name="Group 548"/>
            <p:cNvGrpSpPr>
              <a:grpSpLocks noChangeAspect="1"/>
            </p:cNvGrpSpPr>
            <p:nvPr/>
          </p:nvGrpSpPr>
          <p:grpSpPr>
            <a:xfrm>
              <a:off x="8584572" y="3510564"/>
              <a:ext cx="2706060" cy="660229"/>
              <a:chOff x="8580797" y="2804258"/>
              <a:chExt cx="2164844" cy="528183"/>
            </a:xfrm>
            <a:grpFill/>
          </p:grpSpPr>
          <p:grpSp>
            <p:nvGrpSpPr>
              <p:cNvPr id="550" name="Group 549"/>
              <p:cNvGrpSpPr/>
              <p:nvPr/>
            </p:nvGrpSpPr>
            <p:grpSpPr>
              <a:xfrm>
                <a:off x="8580797" y="2806763"/>
                <a:ext cx="509279" cy="525678"/>
                <a:chOff x="9320701" y="3394724"/>
                <a:chExt cx="509279" cy="525678"/>
              </a:xfrm>
              <a:grpFill/>
            </p:grpSpPr>
            <p:sp>
              <p:nvSpPr>
                <p:cNvPr id="629" name="Rectangle 628"/>
                <p:cNvSpPr/>
                <p:nvPr/>
              </p:nvSpPr>
              <p:spPr>
                <a:xfrm>
                  <a:off x="9429356" y="373120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0" name="Rectangle 629"/>
                <p:cNvSpPr/>
                <p:nvPr/>
              </p:nvSpPr>
              <p:spPr>
                <a:xfrm>
                  <a:off x="9322752" y="373320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1" name="Rectangle 630"/>
                <p:cNvSpPr/>
                <p:nvPr/>
              </p:nvSpPr>
              <p:spPr>
                <a:xfrm>
                  <a:off x="9645683" y="37301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2" name="Rectangle 631"/>
                <p:cNvSpPr/>
                <p:nvPr/>
              </p:nvSpPr>
              <p:spPr>
                <a:xfrm>
                  <a:off x="9539079" y="373218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3" name="Rectangle 632"/>
                <p:cNvSpPr/>
                <p:nvPr/>
              </p:nvSpPr>
              <p:spPr>
                <a:xfrm>
                  <a:off x="9759726" y="37291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4" name="Rectangle 633"/>
                <p:cNvSpPr/>
                <p:nvPr/>
              </p:nvSpPr>
              <p:spPr>
                <a:xfrm>
                  <a:off x="9428331" y="361938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5" name="Rectangle 634"/>
                <p:cNvSpPr/>
                <p:nvPr/>
              </p:nvSpPr>
              <p:spPr>
                <a:xfrm>
                  <a:off x="9321727" y="36213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6" name="Rectangle 635"/>
                <p:cNvSpPr/>
                <p:nvPr/>
              </p:nvSpPr>
              <p:spPr>
                <a:xfrm>
                  <a:off x="9644658" y="361836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7" name="Rectangle 636"/>
                <p:cNvSpPr/>
                <p:nvPr/>
              </p:nvSpPr>
              <p:spPr>
                <a:xfrm>
                  <a:off x="9538054" y="362036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8" name="Rectangle 637"/>
                <p:cNvSpPr/>
                <p:nvPr/>
              </p:nvSpPr>
              <p:spPr>
                <a:xfrm>
                  <a:off x="9758701" y="361734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9" name="Rectangle 638"/>
                <p:cNvSpPr/>
                <p:nvPr/>
              </p:nvSpPr>
              <p:spPr>
                <a:xfrm>
                  <a:off x="9428330" y="350858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0" name="Rectangle 639"/>
                <p:cNvSpPr/>
                <p:nvPr/>
              </p:nvSpPr>
              <p:spPr>
                <a:xfrm>
                  <a:off x="9321726" y="351058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1" name="Rectangle 640"/>
                <p:cNvSpPr/>
                <p:nvPr/>
              </p:nvSpPr>
              <p:spPr>
                <a:xfrm>
                  <a:off x="9644657" y="35075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2" name="Rectangle 641"/>
                <p:cNvSpPr/>
                <p:nvPr/>
              </p:nvSpPr>
              <p:spPr>
                <a:xfrm>
                  <a:off x="9538053" y="350955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3" name="Rectangle 642"/>
                <p:cNvSpPr/>
                <p:nvPr/>
              </p:nvSpPr>
              <p:spPr>
                <a:xfrm>
                  <a:off x="9758700" y="350654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4" name="Rectangle 643"/>
                <p:cNvSpPr/>
                <p:nvPr/>
              </p:nvSpPr>
              <p:spPr>
                <a:xfrm>
                  <a:off x="9427305" y="33967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5" name="Rectangle 644"/>
                <p:cNvSpPr/>
                <p:nvPr/>
              </p:nvSpPr>
              <p:spPr>
                <a:xfrm>
                  <a:off x="9320701" y="33987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6" name="Rectangle 645"/>
                <p:cNvSpPr/>
                <p:nvPr/>
              </p:nvSpPr>
              <p:spPr>
                <a:xfrm>
                  <a:off x="9643632" y="339574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7" name="Rectangle 646"/>
                <p:cNvSpPr/>
                <p:nvPr/>
              </p:nvSpPr>
              <p:spPr>
                <a:xfrm>
                  <a:off x="9537028" y="339773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8" name="Rectangle 647"/>
                <p:cNvSpPr/>
                <p:nvPr/>
              </p:nvSpPr>
              <p:spPr>
                <a:xfrm>
                  <a:off x="9757675" y="339472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9" name="Rectangle 648"/>
                <p:cNvSpPr/>
                <p:nvPr/>
              </p:nvSpPr>
              <p:spPr>
                <a:xfrm>
                  <a:off x="9428331" y="384525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0" name="Rectangle 649"/>
                <p:cNvSpPr/>
                <p:nvPr/>
              </p:nvSpPr>
              <p:spPr>
                <a:xfrm>
                  <a:off x="9321727" y="384725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1" name="Rectangle 650"/>
                <p:cNvSpPr/>
                <p:nvPr/>
              </p:nvSpPr>
              <p:spPr>
                <a:xfrm>
                  <a:off x="9644658" y="384423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2" name="Rectangle 651"/>
                <p:cNvSpPr/>
                <p:nvPr/>
              </p:nvSpPr>
              <p:spPr>
                <a:xfrm>
                  <a:off x="9538054" y="384622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3" name="Rectangle 652"/>
                <p:cNvSpPr/>
                <p:nvPr/>
              </p:nvSpPr>
              <p:spPr>
                <a:xfrm>
                  <a:off x="9758701" y="384321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51" name="Group 550"/>
              <p:cNvGrpSpPr/>
              <p:nvPr/>
            </p:nvGrpSpPr>
            <p:grpSpPr>
              <a:xfrm>
                <a:off x="9133170" y="2804258"/>
                <a:ext cx="509279" cy="525678"/>
                <a:chOff x="9320701" y="3394724"/>
                <a:chExt cx="509279" cy="525678"/>
              </a:xfrm>
              <a:grpFill/>
            </p:grpSpPr>
            <p:sp>
              <p:nvSpPr>
                <p:cNvPr id="604" name="Rectangle 603"/>
                <p:cNvSpPr/>
                <p:nvPr/>
              </p:nvSpPr>
              <p:spPr>
                <a:xfrm>
                  <a:off x="9429356" y="373120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5" name="Rectangle 604"/>
                <p:cNvSpPr/>
                <p:nvPr/>
              </p:nvSpPr>
              <p:spPr>
                <a:xfrm>
                  <a:off x="9322752" y="373320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6" name="Rectangle 605"/>
                <p:cNvSpPr/>
                <p:nvPr/>
              </p:nvSpPr>
              <p:spPr>
                <a:xfrm>
                  <a:off x="9645683" y="37301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7" name="Rectangle 606"/>
                <p:cNvSpPr/>
                <p:nvPr/>
              </p:nvSpPr>
              <p:spPr>
                <a:xfrm>
                  <a:off x="9539079" y="373218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8" name="Rectangle 607"/>
                <p:cNvSpPr/>
                <p:nvPr/>
              </p:nvSpPr>
              <p:spPr>
                <a:xfrm>
                  <a:off x="9759726" y="37291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9" name="Rectangle 608"/>
                <p:cNvSpPr/>
                <p:nvPr/>
              </p:nvSpPr>
              <p:spPr>
                <a:xfrm>
                  <a:off x="9428331" y="361938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0" name="Rectangle 609"/>
                <p:cNvSpPr/>
                <p:nvPr/>
              </p:nvSpPr>
              <p:spPr>
                <a:xfrm>
                  <a:off x="9321727" y="36213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1" name="Rectangle 610"/>
                <p:cNvSpPr/>
                <p:nvPr/>
              </p:nvSpPr>
              <p:spPr>
                <a:xfrm>
                  <a:off x="9644658" y="361836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2" name="Rectangle 611"/>
                <p:cNvSpPr/>
                <p:nvPr/>
              </p:nvSpPr>
              <p:spPr>
                <a:xfrm>
                  <a:off x="9538054" y="362036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3" name="Rectangle 612"/>
                <p:cNvSpPr/>
                <p:nvPr/>
              </p:nvSpPr>
              <p:spPr>
                <a:xfrm>
                  <a:off x="9758701" y="361734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4" name="Rectangle 613"/>
                <p:cNvSpPr/>
                <p:nvPr/>
              </p:nvSpPr>
              <p:spPr>
                <a:xfrm>
                  <a:off x="9428330" y="350858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5" name="Rectangle 614"/>
                <p:cNvSpPr/>
                <p:nvPr/>
              </p:nvSpPr>
              <p:spPr>
                <a:xfrm>
                  <a:off x="9321726" y="351058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6" name="Rectangle 615"/>
                <p:cNvSpPr/>
                <p:nvPr/>
              </p:nvSpPr>
              <p:spPr>
                <a:xfrm>
                  <a:off x="9644657" y="35075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7" name="Rectangle 616"/>
                <p:cNvSpPr/>
                <p:nvPr/>
              </p:nvSpPr>
              <p:spPr>
                <a:xfrm>
                  <a:off x="9538053" y="350955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8" name="Rectangle 617"/>
                <p:cNvSpPr/>
                <p:nvPr/>
              </p:nvSpPr>
              <p:spPr>
                <a:xfrm>
                  <a:off x="9758700" y="350654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9" name="Rectangle 618"/>
                <p:cNvSpPr/>
                <p:nvPr/>
              </p:nvSpPr>
              <p:spPr>
                <a:xfrm>
                  <a:off x="9427305" y="33967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0" name="Rectangle 619"/>
                <p:cNvSpPr/>
                <p:nvPr/>
              </p:nvSpPr>
              <p:spPr>
                <a:xfrm>
                  <a:off x="9320701" y="33987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1" name="Rectangle 620"/>
                <p:cNvSpPr/>
                <p:nvPr/>
              </p:nvSpPr>
              <p:spPr>
                <a:xfrm>
                  <a:off x="9643632" y="339574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2" name="Rectangle 621"/>
                <p:cNvSpPr/>
                <p:nvPr/>
              </p:nvSpPr>
              <p:spPr>
                <a:xfrm>
                  <a:off x="9537028" y="339773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3" name="Rectangle 622"/>
                <p:cNvSpPr/>
                <p:nvPr/>
              </p:nvSpPr>
              <p:spPr>
                <a:xfrm>
                  <a:off x="9757675" y="339472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4" name="Rectangle 623"/>
                <p:cNvSpPr/>
                <p:nvPr/>
              </p:nvSpPr>
              <p:spPr>
                <a:xfrm>
                  <a:off x="9428331" y="384525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5" name="Rectangle 624"/>
                <p:cNvSpPr/>
                <p:nvPr/>
              </p:nvSpPr>
              <p:spPr>
                <a:xfrm>
                  <a:off x="9321727" y="384725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6" name="Rectangle 625"/>
                <p:cNvSpPr/>
                <p:nvPr/>
              </p:nvSpPr>
              <p:spPr>
                <a:xfrm>
                  <a:off x="9644658" y="384423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7" name="Rectangle 626"/>
                <p:cNvSpPr/>
                <p:nvPr/>
              </p:nvSpPr>
              <p:spPr>
                <a:xfrm>
                  <a:off x="9538054" y="384622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8" name="Rectangle 627"/>
                <p:cNvSpPr/>
                <p:nvPr/>
              </p:nvSpPr>
              <p:spPr>
                <a:xfrm>
                  <a:off x="9758701" y="384321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52" name="Group 551"/>
              <p:cNvGrpSpPr/>
              <p:nvPr/>
            </p:nvGrpSpPr>
            <p:grpSpPr>
              <a:xfrm>
                <a:off x="9683989" y="2804258"/>
                <a:ext cx="509279" cy="525678"/>
                <a:chOff x="9320701" y="3394724"/>
                <a:chExt cx="509279" cy="525678"/>
              </a:xfrm>
              <a:grpFill/>
            </p:grpSpPr>
            <p:sp>
              <p:nvSpPr>
                <p:cNvPr id="579" name="Rectangle 578"/>
                <p:cNvSpPr/>
                <p:nvPr/>
              </p:nvSpPr>
              <p:spPr>
                <a:xfrm>
                  <a:off x="9429356" y="373120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0" name="Rectangle 579"/>
                <p:cNvSpPr/>
                <p:nvPr/>
              </p:nvSpPr>
              <p:spPr>
                <a:xfrm>
                  <a:off x="9322752" y="373320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1" name="Rectangle 580"/>
                <p:cNvSpPr/>
                <p:nvPr/>
              </p:nvSpPr>
              <p:spPr>
                <a:xfrm>
                  <a:off x="9645683" y="37301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2" name="Rectangle 581"/>
                <p:cNvSpPr/>
                <p:nvPr/>
              </p:nvSpPr>
              <p:spPr>
                <a:xfrm>
                  <a:off x="9539079" y="373218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3" name="Rectangle 582"/>
                <p:cNvSpPr/>
                <p:nvPr/>
              </p:nvSpPr>
              <p:spPr>
                <a:xfrm>
                  <a:off x="9759726" y="37291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4" name="Rectangle 583"/>
                <p:cNvSpPr/>
                <p:nvPr/>
              </p:nvSpPr>
              <p:spPr>
                <a:xfrm>
                  <a:off x="9428331" y="361938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5" name="Rectangle 584"/>
                <p:cNvSpPr/>
                <p:nvPr/>
              </p:nvSpPr>
              <p:spPr>
                <a:xfrm>
                  <a:off x="9321727" y="36213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6" name="Rectangle 585"/>
                <p:cNvSpPr/>
                <p:nvPr/>
              </p:nvSpPr>
              <p:spPr>
                <a:xfrm>
                  <a:off x="9644658" y="361836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7" name="Rectangle 586"/>
                <p:cNvSpPr/>
                <p:nvPr/>
              </p:nvSpPr>
              <p:spPr>
                <a:xfrm>
                  <a:off x="9538054" y="362036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8" name="Rectangle 587"/>
                <p:cNvSpPr/>
                <p:nvPr/>
              </p:nvSpPr>
              <p:spPr>
                <a:xfrm>
                  <a:off x="9758701" y="361734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9" name="Rectangle 588"/>
                <p:cNvSpPr/>
                <p:nvPr/>
              </p:nvSpPr>
              <p:spPr>
                <a:xfrm>
                  <a:off x="9428330" y="350858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0" name="Rectangle 589"/>
                <p:cNvSpPr/>
                <p:nvPr/>
              </p:nvSpPr>
              <p:spPr>
                <a:xfrm>
                  <a:off x="9321726" y="351058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1" name="Rectangle 590"/>
                <p:cNvSpPr/>
                <p:nvPr/>
              </p:nvSpPr>
              <p:spPr>
                <a:xfrm>
                  <a:off x="9644657" y="35075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2" name="Rectangle 591"/>
                <p:cNvSpPr/>
                <p:nvPr/>
              </p:nvSpPr>
              <p:spPr>
                <a:xfrm>
                  <a:off x="9538053" y="350955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3" name="Rectangle 592"/>
                <p:cNvSpPr/>
                <p:nvPr/>
              </p:nvSpPr>
              <p:spPr>
                <a:xfrm>
                  <a:off x="9758700" y="350654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4" name="Rectangle 593"/>
                <p:cNvSpPr/>
                <p:nvPr/>
              </p:nvSpPr>
              <p:spPr>
                <a:xfrm>
                  <a:off x="9427305" y="33967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5" name="Rectangle 594"/>
                <p:cNvSpPr/>
                <p:nvPr/>
              </p:nvSpPr>
              <p:spPr>
                <a:xfrm>
                  <a:off x="9320701" y="33987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6" name="Rectangle 595"/>
                <p:cNvSpPr/>
                <p:nvPr/>
              </p:nvSpPr>
              <p:spPr>
                <a:xfrm>
                  <a:off x="9643632" y="339574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7" name="Rectangle 596"/>
                <p:cNvSpPr/>
                <p:nvPr/>
              </p:nvSpPr>
              <p:spPr>
                <a:xfrm>
                  <a:off x="9537028" y="339773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8" name="Rectangle 597"/>
                <p:cNvSpPr/>
                <p:nvPr/>
              </p:nvSpPr>
              <p:spPr>
                <a:xfrm>
                  <a:off x="9757675" y="339472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9" name="Rectangle 598"/>
                <p:cNvSpPr/>
                <p:nvPr/>
              </p:nvSpPr>
              <p:spPr>
                <a:xfrm>
                  <a:off x="9428331" y="384525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0" name="Rectangle 599"/>
                <p:cNvSpPr/>
                <p:nvPr/>
              </p:nvSpPr>
              <p:spPr>
                <a:xfrm>
                  <a:off x="9321727" y="384725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1" name="Rectangle 600"/>
                <p:cNvSpPr/>
                <p:nvPr/>
              </p:nvSpPr>
              <p:spPr>
                <a:xfrm>
                  <a:off x="9644658" y="384423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2" name="Rectangle 601"/>
                <p:cNvSpPr/>
                <p:nvPr/>
              </p:nvSpPr>
              <p:spPr>
                <a:xfrm>
                  <a:off x="9538054" y="384622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3" name="Rectangle 602"/>
                <p:cNvSpPr/>
                <p:nvPr/>
              </p:nvSpPr>
              <p:spPr>
                <a:xfrm>
                  <a:off x="9758701" y="384321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53" name="Group 552"/>
              <p:cNvGrpSpPr/>
              <p:nvPr/>
            </p:nvGrpSpPr>
            <p:grpSpPr>
              <a:xfrm>
                <a:off x="10236362" y="2804258"/>
                <a:ext cx="509279" cy="525678"/>
                <a:chOff x="9320701" y="3394724"/>
                <a:chExt cx="509279" cy="525678"/>
              </a:xfrm>
              <a:grpFill/>
            </p:grpSpPr>
            <p:sp>
              <p:nvSpPr>
                <p:cNvPr id="554" name="Rectangle 553"/>
                <p:cNvSpPr/>
                <p:nvPr/>
              </p:nvSpPr>
              <p:spPr>
                <a:xfrm>
                  <a:off x="9429356" y="373120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5" name="Rectangle 554"/>
                <p:cNvSpPr/>
                <p:nvPr/>
              </p:nvSpPr>
              <p:spPr>
                <a:xfrm>
                  <a:off x="9322752" y="373320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6" name="Rectangle 555"/>
                <p:cNvSpPr/>
                <p:nvPr/>
              </p:nvSpPr>
              <p:spPr>
                <a:xfrm>
                  <a:off x="9645683" y="37301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7" name="Rectangle 556"/>
                <p:cNvSpPr/>
                <p:nvPr/>
              </p:nvSpPr>
              <p:spPr>
                <a:xfrm>
                  <a:off x="9539079" y="373218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8" name="Rectangle 557"/>
                <p:cNvSpPr/>
                <p:nvPr/>
              </p:nvSpPr>
              <p:spPr>
                <a:xfrm>
                  <a:off x="9759726" y="37291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9" name="Rectangle 558"/>
                <p:cNvSpPr/>
                <p:nvPr/>
              </p:nvSpPr>
              <p:spPr>
                <a:xfrm>
                  <a:off x="9428331" y="361938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0" name="Rectangle 559"/>
                <p:cNvSpPr/>
                <p:nvPr/>
              </p:nvSpPr>
              <p:spPr>
                <a:xfrm>
                  <a:off x="9321727" y="36213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1" name="Rectangle 560"/>
                <p:cNvSpPr/>
                <p:nvPr/>
              </p:nvSpPr>
              <p:spPr>
                <a:xfrm>
                  <a:off x="9644658" y="361836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2" name="Rectangle 561"/>
                <p:cNvSpPr/>
                <p:nvPr/>
              </p:nvSpPr>
              <p:spPr>
                <a:xfrm>
                  <a:off x="9538054" y="362036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3" name="Rectangle 562"/>
                <p:cNvSpPr/>
                <p:nvPr/>
              </p:nvSpPr>
              <p:spPr>
                <a:xfrm>
                  <a:off x="9758701" y="361734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4" name="Rectangle 563"/>
                <p:cNvSpPr/>
                <p:nvPr/>
              </p:nvSpPr>
              <p:spPr>
                <a:xfrm>
                  <a:off x="9428330" y="350858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5" name="Rectangle 564"/>
                <p:cNvSpPr/>
                <p:nvPr/>
              </p:nvSpPr>
              <p:spPr>
                <a:xfrm>
                  <a:off x="9321726" y="351058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6" name="Rectangle 565"/>
                <p:cNvSpPr/>
                <p:nvPr/>
              </p:nvSpPr>
              <p:spPr>
                <a:xfrm>
                  <a:off x="9644657" y="35075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7" name="Rectangle 566"/>
                <p:cNvSpPr/>
                <p:nvPr/>
              </p:nvSpPr>
              <p:spPr>
                <a:xfrm>
                  <a:off x="9538053" y="350955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8" name="Rectangle 567"/>
                <p:cNvSpPr/>
                <p:nvPr/>
              </p:nvSpPr>
              <p:spPr>
                <a:xfrm>
                  <a:off x="9758700" y="350654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9" name="Rectangle 568"/>
                <p:cNvSpPr/>
                <p:nvPr/>
              </p:nvSpPr>
              <p:spPr>
                <a:xfrm>
                  <a:off x="9427305" y="33967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0" name="Rectangle 569"/>
                <p:cNvSpPr/>
                <p:nvPr/>
              </p:nvSpPr>
              <p:spPr>
                <a:xfrm>
                  <a:off x="9320701" y="33987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1" name="Rectangle 570"/>
                <p:cNvSpPr/>
                <p:nvPr/>
              </p:nvSpPr>
              <p:spPr>
                <a:xfrm>
                  <a:off x="9643632" y="339574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2" name="Rectangle 571"/>
                <p:cNvSpPr/>
                <p:nvPr/>
              </p:nvSpPr>
              <p:spPr>
                <a:xfrm>
                  <a:off x="9537028" y="339773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3" name="Rectangle 572"/>
                <p:cNvSpPr/>
                <p:nvPr/>
              </p:nvSpPr>
              <p:spPr>
                <a:xfrm>
                  <a:off x="9757675" y="339472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4" name="Rectangle 573"/>
                <p:cNvSpPr/>
                <p:nvPr/>
              </p:nvSpPr>
              <p:spPr>
                <a:xfrm>
                  <a:off x="9428331" y="384525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5" name="Rectangle 574"/>
                <p:cNvSpPr/>
                <p:nvPr/>
              </p:nvSpPr>
              <p:spPr>
                <a:xfrm>
                  <a:off x="9321727" y="384725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6" name="Rectangle 575"/>
                <p:cNvSpPr/>
                <p:nvPr/>
              </p:nvSpPr>
              <p:spPr>
                <a:xfrm>
                  <a:off x="9644658" y="384423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7" name="Rectangle 576"/>
                <p:cNvSpPr/>
                <p:nvPr/>
              </p:nvSpPr>
              <p:spPr>
                <a:xfrm>
                  <a:off x="9538054" y="384622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8" name="Rectangle 577"/>
                <p:cNvSpPr/>
                <p:nvPr/>
              </p:nvSpPr>
              <p:spPr>
                <a:xfrm>
                  <a:off x="9758701" y="384321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654" name="Group 653"/>
            <p:cNvGrpSpPr>
              <a:grpSpLocks noChangeAspect="1"/>
            </p:cNvGrpSpPr>
            <p:nvPr/>
          </p:nvGrpSpPr>
          <p:grpSpPr>
            <a:xfrm>
              <a:off x="8584572" y="4213085"/>
              <a:ext cx="2706060" cy="660228"/>
              <a:chOff x="8580797" y="2804258"/>
              <a:chExt cx="2164844" cy="528182"/>
            </a:xfrm>
            <a:grpFill/>
          </p:grpSpPr>
          <p:grpSp>
            <p:nvGrpSpPr>
              <p:cNvPr id="655" name="Group 654"/>
              <p:cNvGrpSpPr/>
              <p:nvPr/>
            </p:nvGrpSpPr>
            <p:grpSpPr>
              <a:xfrm>
                <a:off x="8580797" y="2806763"/>
                <a:ext cx="509279" cy="525677"/>
                <a:chOff x="9320701" y="3394724"/>
                <a:chExt cx="509279" cy="525677"/>
              </a:xfrm>
              <a:grpFill/>
            </p:grpSpPr>
            <p:sp>
              <p:nvSpPr>
                <p:cNvPr id="734" name="Rectangle 733"/>
                <p:cNvSpPr/>
                <p:nvPr/>
              </p:nvSpPr>
              <p:spPr>
                <a:xfrm>
                  <a:off x="9429356" y="3731208"/>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5" name="Rectangle 734"/>
                <p:cNvSpPr/>
                <p:nvPr/>
              </p:nvSpPr>
              <p:spPr>
                <a:xfrm>
                  <a:off x="9322752" y="3733204"/>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6" name="Rectangle 735"/>
                <p:cNvSpPr/>
                <p:nvPr/>
              </p:nvSpPr>
              <p:spPr>
                <a:xfrm>
                  <a:off x="9645683" y="3730184"/>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7" name="Rectangle 736"/>
                <p:cNvSpPr/>
                <p:nvPr/>
              </p:nvSpPr>
              <p:spPr>
                <a:xfrm>
                  <a:off x="9539079" y="3732180"/>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8" name="Rectangle 737"/>
                <p:cNvSpPr/>
                <p:nvPr/>
              </p:nvSpPr>
              <p:spPr>
                <a:xfrm>
                  <a:off x="9759726" y="3729166"/>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9" name="Rectangle 738"/>
                <p:cNvSpPr/>
                <p:nvPr/>
              </p:nvSpPr>
              <p:spPr>
                <a:xfrm>
                  <a:off x="9428331" y="361938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0" name="Rectangle 739"/>
                <p:cNvSpPr/>
                <p:nvPr/>
              </p:nvSpPr>
              <p:spPr>
                <a:xfrm>
                  <a:off x="9321727" y="36213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1" name="Rectangle 740"/>
                <p:cNvSpPr/>
                <p:nvPr/>
              </p:nvSpPr>
              <p:spPr>
                <a:xfrm>
                  <a:off x="9644658" y="361836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2" name="Rectangle 741"/>
                <p:cNvSpPr/>
                <p:nvPr/>
              </p:nvSpPr>
              <p:spPr>
                <a:xfrm>
                  <a:off x="9538054" y="362036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3" name="Rectangle 742"/>
                <p:cNvSpPr/>
                <p:nvPr/>
              </p:nvSpPr>
              <p:spPr>
                <a:xfrm>
                  <a:off x="9758701" y="361734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4" name="Rectangle 743"/>
                <p:cNvSpPr/>
                <p:nvPr/>
              </p:nvSpPr>
              <p:spPr>
                <a:xfrm>
                  <a:off x="9428330" y="350858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5" name="Rectangle 744"/>
                <p:cNvSpPr/>
                <p:nvPr/>
              </p:nvSpPr>
              <p:spPr>
                <a:xfrm>
                  <a:off x="9321726" y="351058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6" name="Rectangle 745"/>
                <p:cNvSpPr/>
                <p:nvPr/>
              </p:nvSpPr>
              <p:spPr>
                <a:xfrm>
                  <a:off x="9644657" y="35075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7" name="Rectangle 746"/>
                <p:cNvSpPr/>
                <p:nvPr/>
              </p:nvSpPr>
              <p:spPr>
                <a:xfrm>
                  <a:off x="9538053" y="350955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8" name="Rectangle 747"/>
                <p:cNvSpPr/>
                <p:nvPr/>
              </p:nvSpPr>
              <p:spPr>
                <a:xfrm>
                  <a:off x="9758700" y="350654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9" name="Rectangle 748"/>
                <p:cNvSpPr/>
                <p:nvPr/>
              </p:nvSpPr>
              <p:spPr>
                <a:xfrm>
                  <a:off x="9427305" y="33967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0" name="Rectangle 749"/>
                <p:cNvSpPr/>
                <p:nvPr/>
              </p:nvSpPr>
              <p:spPr>
                <a:xfrm>
                  <a:off x="9320701" y="33987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1" name="Rectangle 750"/>
                <p:cNvSpPr/>
                <p:nvPr/>
              </p:nvSpPr>
              <p:spPr>
                <a:xfrm>
                  <a:off x="9643632" y="339574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2" name="Rectangle 751"/>
                <p:cNvSpPr/>
                <p:nvPr/>
              </p:nvSpPr>
              <p:spPr>
                <a:xfrm>
                  <a:off x="9537028" y="339773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3" name="Rectangle 752"/>
                <p:cNvSpPr/>
                <p:nvPr/>
              </p:nvSpPr>
              <p:spPr>
                <a:xfrm>
                  <a:off x="9757675" y="339472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4" name="Rectangle 753"/>
                <p:cNvSpPr/>
                <p:nvPr/>
              </p:nvSpPr>
              <p:spPr>
                <a:xfrm>
                  <a:off x="9428331" y="3845254"/>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5" name="Rectangle 754"/>
                <p:cNvSpPr/>
                <p:nvPr/>
              </p:nvSpPr>
              <p:spPr>
                <a:xfrm>
                  <a:off x="9321727" y="3847249"/>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6" name="Rectangle 755"/>
                <p:cNvSpPr/>
                <p:nvPr/>
              </p:nvSpPr>
              <p:spPr>
                <a:xfrm>
                  <a:off x="9644658" y="3844230"/>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7" name="Rectangle 756"/>
                <p:cNvSpPr/>
                <p:nvPr/>
              </p:nvSpPr>
              <p:spPr>
                <a:xfrm>
                  <a:off x="9538054" y="3846227"/>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8" name="Rectangle 757"/>
                <p:cNvSpPr/>
                <p:nvPr/>
              </p:nvSpPr>
              <p:spPr>
                <a:xfrm>
                  <a:off x="9758701" y="3843212"/>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56" name="Group 655"/>
              <p:cNvGrpSpPr/>
              <p:nvPr/>
            </p:nvGrpSpPr>
            <p:grpSpPr>
              <a:xfrm>
                <a:off x="9133170" y="2804258"/>
                <a:ext cx="509279" cy="525677"/>
                <a:chOff x="9320701" y="3394724"/>
                <a:chExt cx="509279" cy="525677"/>
              </a:xfrm>
              <a:grpFill/>
            </p:grpSpPr>
            <p:sp>
              <p:nvSpPr>
                <p:cNvPr id="709" name="Rectangle 708"/>
                <p:cNvSpPr/>
                <p:nvPr/>
              </p:nvSpPr>
              <p:spPr>
                <a:xfrm>
                  <a:off x="9429356" y="3731208"/>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0" name="Rectangle 709"/>
                <p:cNvSpPr/>
                <p:nvPr/>
              </p:nvSpPr>
              <p:spPr>
                <a:xfrm>
                  <a:off x="9322752" y="3733204"/>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1" name="Rectangle 710"/>
                <p:cNvSpPr/>
                <p:nvPr/>
              </p:nvSpPr>
              <p:spPr>
                <a:xfrm>
                  <a:off x="9645683" y="3730184"/>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2" name="Rectangle 711"/>
                <p:cNvSpPr/>
                <p:nvPr/>
              </p:nvSpPr>
              <p:spPr>
                <a:xfrm>
                  <a:off x="9539079" y="3732180"/>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3" name="Rectangle 712"/>
                <p:cNvSpPr/>
                <p:nvPr/>
              </p:nvSpPr>
              <p:spPr>
                <a:xfrm>
                  <a:off x="9759726" y="3729166"/>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4" name="Rectangle 713"/>
                <p:cNvSpPr/>
                <p:nvPr/>
              </p:nvSpPr>
              <p:spPr>
                <a:xfrm>
                  <a:off x="9428331" y="361938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5" name="Rectangle 714"/>
                <p:cNvSpPr/>
                <p:nvPr/>
              </p:nvSpPr>
              <p:spPr>
                <a:xfrm>
                  <a:off x="9321727" y="36213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6" name="Rectangle 715"/>
                <p:cNvSpPr/>
                <p:nvPr/>
              </p:nvSpPr>
              <p:spPr>
                <a:xfrm>
                  <a:off x="9644658" y="361836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7" name="Rectangle 716"/>
                <p:cNvSpPr/>
                <p:nvPr/>
              </p:nvSpPr>
              <p:spPr>
                <a:xfrm>
                  <a:off x="9538054" y="362036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8" name="Rectangle 717"/>
                <p:cNvSpPr/>
                <p:nvPr/>
              </p:nvSpPr>
              <p:spPr>
                <a:xfrm>
                  <a:off x="9758701" y="361734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9" name="Rectangle 718"/>
                <p:cNvSpPr/>
                <p:nvPr/>
              </p:nvSpPr>
              <p:spPr>
                <a:xfrm>
                  <a:off x="9428330" y="350858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0" name="Rectangle 719"/>
                <p:cNvSpPr/>
                <p:nvPr/>
              </p:nvSpPr>
              <p:spPr>
                <a:xfrm>
                  <a:off x="9321726" y="351058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1" name="Rectangle 720"/>
                <p:cNvSpPr/>
                <p:nvPr/>
              </p:nvSpPr>
              <p:spPr>
                <a:xfrm>
                  <a:off x="9644657" y="35075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2" name="Rectangle 721"/>
                <p:cNvSpPr/>
                <p:nvPr/>
              </p:nvSpPr>
              <p:spPr>
                <a:xfrm>
                  <a:off x="9538053" y="350955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3" name="Rectangle 722"/>
                <p:cNvSpPr/>
                <p:nvPr/>
              </p:nvSpPr>
              <p:spPr>
                <a:xfrm>
                  <a:off x="9758700" y="350654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4" name="Rectangle 723"/>
                <p:cNvSpPr/>
                <p:nvPr/>
              </p:nvSpPr>
              <p:spPr>
                <a:xfrm>
                  <a:off x="9427305" y="33967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5" name="Rectangle 724"/>
                <p:cNvSpPr/>
                <p:nvPr/>
              </p:nvSpPr>
              <p:spPr>
                <a:xfrm>
                  <a:off x="9320701" y="33987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6" name="Rectangle 725"/>
                <p:cNvSpPr/>
                <p:nvPr/>
              </p:nvSpPr>
              <p:spPr>
                <a:xfrm>
                  <a:off x="9643632" y="339574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7" name="Rectangle 726"/>
                <p:cNvSpPr/>
                <p:nvPr/>
              </p:nvSpPr>
              <p:spPr>
                <a:xfrm>
                  <a:off x="9537028" y="339773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8" name="Rectangle 727"/>
                <p:cNvSpPr/>
                <p:nvPr/>
              </p:nvSpPr>
              <p:spPr>
                <a:xfrm>
                  <a:off x="9757675" y="339472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9" name="Rectangle 728"/>
                <p:cNvSpPr/>
                <p:nvPr/>
              </p:nvSpPr>
              <p:spPr>
                <a:xfrm>
                  <a:off x="9428331" y="3845254"/>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0" name="Rectangle 729"/>
                <p:cNvSpPr/>
                <p:nvPr/>
              </p:nvSpPr>
              <p:spPr>
                <a:xfrm>
                  <a:off x="9321727" y="3847249"/>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1" name="Rectangle 730"/>
                <p:cNvSpPr/>
                <p:nvPr/>
              </p:nvSpPr>
              <p:spPr>
                <a:xfrm>
                  <a:off x="9644658" y="3844228"/>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2" name="Rectangle 731"/>
                <p:cNvSpPr/>
                <p:nvPr/>
              </p:nvSpPr>
              <p:spPr>
                <a:xfrm>
                  <a:off x="9538054" y="3846227"/>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3" name="Rectangle 732"/>
                <p:cNvSpPr/>
                <p:nvPr/>
              </p:nvSpPr>
              <p:spPr>
                <a:xfrm>
                  <a:off x="9758701" y="3843213"/>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57" name="Group 656"/>
              <p:cNvGrpSpPr/>
              <p:nvPr/>
            </p:nvGrpSpPr>
            <p:grpSpPr>
              <a:xfrm>
                <a:off x="9683989" y="2804258"/>
                <a:ext cx="509279" cy="525678"/>
                <a:chOff x="9320701" y="3394724"/>
                <a:chExt cx="509279" cy="525678"/>
              </a:xfrm>
              <a:grpFill/>
            </p:grpSpPr>
            <p:sp>
              <p:nvSpPr>
                <p:cNvPr id="684" name="Rectangle 683"/>
                <p:cNvSpPr/>
                <p:nvPr/>
              </p:nvSpPr>
              <p:spPr>
                <a:xfrm>
                  <a:off x="9429356" y="3731208"/>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5" name="Rectangle 684"/>
                <p:cNvSpPr/>
                <p:nvPr/>
              </p:nvSpPr>
              <p:spPr>
                <a:xfrm>
                  <a:off x="9322752" y="3733204"/>
                  <a:ext cx="70254" cy="73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6" name="Rectangle 685"/>
                <p:cNvSpPr/>
                <p:nvPr/>
              </p:nvSpPr>
              <p:spPr>
                <a:xfrm>
                  <a:off x="9645683" y="37301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7" name="Rectangle 686"/>
                <p:cNvSpPr/>
                <p:nvPr/>
              </p:nvSpPr>
              <p:spPr>
                <a:xfrm>
                  <a:off x="9539079" y="373218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8" name="Rectangle 687"/>
                <p:cNvSpPr/>
                <p:nvPr/>
              </p:nvSpPr>
              <p:spPr>
                <a:xfrm>
                  <a:off x="9759726" y="37291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9" name="Rectangle 688"/>
                <p:cNvSpPr/>
                <p:nvPr/>
              </p:nvSpPr>
              <p:spPr>
                <a:xfrm>
                  <a:off x="9428331" y="361938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0" name="Rectangle 689"/>
                <p:cNvSpPr/>
                <p:nvPr/>
              </p:nvSpPr>
              <p:spPr>
                <a:xfrm>
                  <a:off x="9321727" y="36213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1" name="Rectangle 690"/>
                <p:cNvSpPr/>
                <p:nvPr/>
              </p:nvSpPr>
              <p:spPr>
                <a:xfrm>
                  <a:off x="9644658" y="361836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2" name="Rectangle 691"/>
                <p:cNvSpPr/>
                <p:nvPr/>
              </p:nvSpPr>
              <p:spPr>
                <a:xfrm>
                  <a:off x="9538054" y="362036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3" name="Rectangle 692"/>
                <p:cNvSpPr/>
                <p:nvPr/>
              </p:nvSpPr>
              <p:spPr>
                <a:xfrm>
                  <a:off x="9758701" y="361734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4" name="Rectangle 693"/>
                <p:cNvSpPr/>
                <p:nvPr/>
              </p:nvSpPr>
              <p:spPr>
                <a:xfrm>
                  <a:off x="9428330" y="350858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5" name="Rectangle 694"/>
                <p:cNvSpPr/>
                <p:nvPr/>
              </p:nvSpPr>
              <p:spPr>
                <a:xfrm>
                  <a:off x="9321726" y="351058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6" name="Rectangle 695"/>
                <p:cNvSpPr/>
                <p:nvPr/>
              </p:nvSpPr>
              <p:spPr>
                <a:xfrm>
                  <a:off x="9644657" y="35075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7" name="Rectangle 696"/>
                <p:cNvSpPr/>
                <p:nvPr/>
              </p:nvSpPr>
              <p:spPr>
                <a:xfrm>
                  <a:off x="9538053" y="350955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8" name="Rectangle 697"/>
                <p:cNvSpPr/>
                <p:nvPr/>
              </p:nvSpPr>
              <p:spPr>
                <a:xfrm>
                  <a:off x="9758700" y="350654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9" name="Rectangle 698"/>
                <p:cNvSpPr/>
                <p:nvPr/>
              </p:nvSpPr>
              <p:spPr>
                <a:xfrm>
                  <a:off x="9427305" y="33967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0" name="Rectangle 699"/>
                <p:cNvSpPr/>
                <p:nvPr/>
              </p:nvSpPr>
              <p:spPr>
                <a:xfrm>
                  <a:off x="9320701" y="33987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1" name="Rectangle 700"/>
                <p:cNvSpPr/>
                <p:nvPr/>
              </p:nvSpPr>
              <p:spPr>
                <a:xfrm>
                  <a:off x="9643632" y="339574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2" name="Rectangle 701"/>
                <p:cNvSpPr/>
                <p:nvPr/>
              </p:nvSpPr>
              <p:spPr>
                <a:xfrm>
                  <a:off x="9537028" y="339773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3" name="Rectangle 702"/>
                <p:cNvSpPr/>
                <p:nvPr/>
              </p:nvSpPr>
              <p:spPr>
                <a:xfrm>
                  <a:off x="9757675" y="339472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4" name="Rectangle 703"/>
                <p:cNvSpPr/>
                <p:nvPr/>
              </p:nvSpPr>
              <p:spPr>
                <a:xfrm>
                  <a:off x="9428331" y="3845254"/>
                  <a:ext cx="70254" cy="73152"/>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5" name="Rectangle 704"/>
                <p:cNvSpPr/>
                <p:nvPr/>
              </p:nvSpPr>
              <p:spPr>
                <a:xfrm>
                  <a:off x="9321727" y="3847250"/>
                  <a:ext cx="70254" cy="73152"/>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6" name="Rectangle 705"/>
                <p:cNvSpPr/>
                <p:nvPr/>
              </p:nvSpPr>
              <p:spPr>
                <a:xfrm>
                  <a:off x="9644658" y="3844230"/>
                  <a:ext cx="70254" cy="73152"/>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7" name="Rectangle 706"/>
                <p:cNvSpPr/>
                <p:nvPr/>
              </p:nvSpPr>
              <p:spPr>
                <a:xfrm>
                  <a:off x="9538054" y="3846226"/>
                  <a:ext cx="70254" cy="73152"/>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8" name="Rectangle 707"/>
                <p:cNvSpPr/>
                <p:nvPr/>
              </p:nvSpPr>
              <p:spPr>
                <a:xfrm>
                  <a:off x="9758701" y="3843212"/>
                  <a:ext cx="70254" cy="73152"/>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58" name="Group 657"/>
              <p:cNvGrpSpPr/>
              <p:nvPr/>
            </p:nvGrpSpPr>
            <p:grpSpPr>
              <a:xfrm>
                <a:off x="10236362" y="2804258"/>
                <a:ext cx="509279" cy="525678"/>
                <a:chOff x="9320701" y="3394724"/>
                <a:chExt cx="509279" cy="525678"/>
              </a:xfrm>
              <a:grpFill/>
            </p:grpSpPr>
            <p:sp>
              <p:nvSpPr>
                <p:cNvPr id="659" name="Rectangle 658"/>
                <p:cNvSpPr/>
                <p:nvPr/>
              </p:nvSpPr>
              <p:spPr>
                <a:xfrm>
                  <a:off x="9429356" y="373120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0" name="Rectangle 659"/>
                <p:cNvSpPr/>
                <p:nvPr/>
              </p:nvSpPr>
              <p:spPr>
                <a:xfrm>
                  <a:off x="9322752" y="373320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1" name="Rectangle 660"/>
                <p:cNvSpPr/>
                <p:nvPr/>
              </p:nvSpPr>
              <p:spPr>
                <a:xfrm>
                  <a:off x="9645683" y="37301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2" name="Rectangle 661"/>
                <p:cNvSpPr/>
                <p:nvPr/>
              </p:nvSpPr>
              <p:spPr>
                <a:xfrm>
                  <a:off x="9539079" y="373218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3" name="Rectangle 662"/>
                <p:cNvSpPr/>
                <p:nvPr/>
              </p:nvSpPr>
              <p:spPr>
                <a:xfrm>
                  <a:off x="9759726" y="37291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4" name="Rectangle 663"/>
                <p:cNvSpPr/>
                <p:nvPr/>
              </p:nvSpPr>
              <p:spPr>
                <a:xfrm>
                  <a:off x="9428331" y="361938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5" name="Rectangle 664"/>
                <p:cNvSpPr/>
                <p:nvPr/>
              </p:nvSpPr>
              <p:spPr>
                <a:xfrm>
                  <a:off x="9321727" y="362138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6" name="Rectangle 665"/>
                <p:cNvSpPr/>
                <p:nvPr/>
              </p:nvSpPr>
              <p:spPr>
                <a:xfrm>
                  <a:off x="9644658" y="361836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7" name="Rectangle 666"/>
                <p:cNvSpPr/>
                <p:nvPr/>
              </p:nvSpPr>
              <p:spPr>
                <a:xfrm>
                  <a:off x="9538054" y="3620360"/>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8" name="Rectangle 667"/>
                <p:cNvSpPr/>
                <p:nvPr/>
              </p:nvSpPr>
              <p:spPr>
                <a:xfrm>
                  <a:off x="9758701" y="361734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9" name="Rectangle 668"/>
                <p:cNvSpPr/>
                <p:nvPr/>
              </p:nvSpPr>
              <p:spPr>
                <a:xfrm>
                  <a:off x="9428330" y="350858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0" name="Rectangle 669"/>
                <p:cNvSpPr/>
                <p:nvPr/>
              </p:nvSpPr>
              <p:spPr>
                <a:xfrm>
                  <a:off x="9321726" y="351058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1" name="Rectangle 670"/>
                <p:cNvSpPr/>
                <p:nvPr/>
              </p:nvSpPr>
              <p:spPr>
                <a:xfrm>
                  <a:off x="9644657" y="35075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2" name="Rectangle 671"/>
                <p:cNvSpPr/>
                <p:nvPr/>
              </p:nvSpPr>
              <p:spPr>
                <a:xfrm>
                  <a:off x="9538053" y="350955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3" name="Rectangle 672"/>
                <p:cNvSpPr/>
                <p:nvPr/>
              </p:nvSpPr>
              <p:spPr>
                <a:xfrm>
                  <a:off x="9758700" y="350654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4" name="Rectangle 673"/>
                <p:cNvSpPr/>
                <p:nvPr/>
              </p:nvSpPr>
              <p:spPr>
                <a:xfrm>
                  <a:off x="9427305" y="3396766"/>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5" name="Rectangle 674"/>
                <p:cNvSpPr/>
                <p:nvPr/>
              </p:nvSpPr>
              <p:spPr>
                <a:xfrm>
                  <a:off x="9320701" y="339876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6" name="Rectangle 675"/>
                <p:cNvSpPr/>
                <p:nvPr/>
              </p:nvSpPr>
              <p:spPr>
                <a:xfrm>
                  <a:off x="9643632" y="3395742"/>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7" name="Rectangle 676"/>
                <p:cNvSpPr/>
                <p:nvPr/>
              </p:nvSpPr>
              <p:spPr>
                <a:xfrm>
                  <a:off x="9537028" y="3397738"/>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8" name="Rectangle 677"/>
                <p:cNvSpPr/>
                <p:nvPr/>
              </p:nvSpPr>
              <p:spPr>
                <a:xfrm>
                  <a:off x="9757675" y="3394724"/>
                  <a:ext cx="70254" cy="7315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0" name="Rectangle 679"/>
                <p:cNvSpPr/>
                <p:nvPr/>
              </p:nvSpPr>
              <p:spPr>
                <a:xfrm>
                  <a:off x="9321727" y="3847250"/>
                  <a:ext cx="70254" cy="73152"/>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sp>
        <p:nvSpPr>
          <p:cNvPr id="761" name="Rectangle 760"/>
          <p:cNvSpPr/>
          <p:nvPr/>
        </p:nvSpPr>
        <p:spPr>
          <a:xfrm>
            <a:off x="8778817" y="3465044"/>
            <a:ext cx="1007161" cy="584776"/>
          </a:xfrm>
          <a:prstGeom prst="rect">
            <a:avLst/>
          </a:prstGeom>
          <a:ln>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solidFill>
                <a:effectLst/>
                <a:uLnTx/>
                <a:uFillTx/>
                <a:latin typeface="Calibri"/>
                <a:ea typeface="+mn-ea"/>
                <a:cs typeface="+mn-cs"/>
              </a:rPr>
              <a:t>8%</a:t>
            </a:r>
          </a:p>
        </p:txBody>
      </p:sp>
      <p:sp>
        <p:nvSpPr>
          <p:cNvPr id="762" name="Rectangle 761"/>
          <p:cNvSpPr/>
          <p:nvPr/>
        </p:nvSpPr>
        <p:spPr>
          <a:xfrm>
            <a:off x="8778817" y="4068974"/>
            <a:ext cx="1007161" cy="584776"/>
          </a:xfrm>
          <a:prstGeom prst="rect">
            <a:avLst/>
          </a:prstGeom>
          <a:ln>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lumMod val="60000"/>
                    <a:lumOff val="40000"/>
                  </a:srgbClr>
                </a:solidFill>
                <a:effectLst/>
                <a:uLnTx/>
                <a:uFillTx/>
                <a:latin typeface="Calibri"/>
                <a:ea typeface="+mn-ea"/>
                <a:cs typeface="+mn-cs"/>
              </a:rPr>
              <a:t>1%</a:t>
            </a:r>
          </a:p>
        </p:txBody>
      </p:sp>
      <p:sp>
        <p:nvSpPr>
          <p:cNvPr id="763" name="Rectangle 762"/>
          <p:cNvSpPr/>
          <p:nvPr/>
        </p:nvSpPr>
        <p:spPr>
          <a:xfrm>
            <a:off x="8778817" y="4712318"/>
            <a:ext cx="1007161" cy="584776"/>
          </a:xfrm>
          <a:prstGeom prst="rect">
            <a:avLst/>
          </a:prstGeom>
          <a:ln>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1%</a:t>
            </a:r>
          </a:p>
        </p:txBody>
      </p:sp>
      <p:sp>
        <p:nvSpPr>
          <p:cNvPr id="760" name="Rectangle 759"/>
          <p:cNvSpPr/>
          <p:nvPr/>
        </p:nvSpPr>
        <p:spPr>
          <a:xfrm>
            <a:off x="8785156" y="2634800"/>
            <a:ext cx="1007161" cy="584776"/>
          </a:xfrm>
          <a:prstGeom prst="rect">
            <a:avLst/>
          </a:prstGeom>
          <a:ln>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800000"/>
                </a:solidFill>
                <a:effectLst/>
                <a:uLnTx/>
                <a:uFillTx/>
                <a:latin typeface="Calibri"/>
                <a:ea typeface="+mn-ea"/>
                <a:cs typeface="+mn-cs"/>
              </a:rPr>
              <a:t>90%</a:t>
            </a:r>
          </a:p>
        </p:txBody>
      </p:sp>
      <p:sp>
        <p:nvSpPr>
          <p:cNvPr id="766" name="Rectangle 765"/>
          <p:cNvSpPr/>
          <p:nvPr/>
        </p:nvSpPr>
        <p:spPr>
          <a:xfrm>
            <a:off x="9715831" y="2472678"/>
            <a:ext cx="2025239" cy="954107"/>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Local jurisdictions</a:t>
            </a:r>
          </a:p>
        </p:txBody>
      </p:sp>
      <p:sp>
        <p:nvSpPr>
          <p:cNvPr id="767" name="Rectangle 766"/>
          <p:cNvSpPr/>
          <p:nvPr/>
        </p:nvSpPr>
        <p:spPr>
          <a:xfrm>
            <a:off x="9743938" y="3500324"/>
            <a:ext cx="2790458" cy="523220"/>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States</a:t>
            </a:r>
          </a:p>
        </p:txBody>
      </p:sp>
      <p:sp>
        <p:nvSpPr>
          <p:cNvPr id="768" name="Rectangle 767"/>
          <p:cNvSpPr/>
          <p:nvPr/>
        </p:nvSpPr>
        <p:spPr>
          <a:xfrm>
            <a:off x="9743938" y="4100124"/>
            <a:ext cx="2790458" cy="523220"/>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Tribes</a:t>
            </a:r>
          </a:p>
        </p:txBody>
      </p:sp>
      <p:sp>
        <p:nvSpPr>
          <p:cNvPr id="769" name="Rectangle 768"/>
          <p:cNvSpPr/>
          <p:nvPr/>
        </p:nvSpPr>
        <p:spPr>
          <a:xfrm>
            <a:off x="9743938" y="4755085"/>
            <a:ext cx="2790458" cy="523220"/>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Territories</a:t>
            </a:r>
          </a:p>
        </p:txBody>
      </p:sp>
    </p:spTree>
    <p:extLst>
      <p:ext uri="{BB962C8B-B14F-4D97-AF65-F5344CB8AC3E}">
        <p14:creationId xmlns:p14="http://schemas.microsoft.com/office/powerpoint/2010/main" val="329636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A9F9FE-31D6-4D04-B1B5-68189BBDB2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556-E091-4AAD-B8ED-5A9C675183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1"/>
          <p:cNvSpPr txBox="1">
            <a:spLocks/>
          </p:cNvSpPr>
          <p:nvPr/>
        </p:nvSpPr>
        <p:spPr>
          <a:xfrm>
            <a:off x="892244" y="3381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2761A5"/>
                </a:solidFill>
                <a:effectLst/>
                <a:uLnTx/>
                <a:uFillTx/>
                <a:latin typeface="Calibri"/>
                <a:ea typeface="+mj-ea"/>
                <a:cs typeface="Calibri"/>
              </a:rPr>
              <a:t>80% of </a:t>
            </a:r>
            <a:r>
              <a:rPr kumimoji="0" lang="en-US" sz="3200" b="1" i="0" u="none" strike="noStrike" kern="1200" cap="none" spc="0" normalizeH="0" baseline="0" noProof="0" dirty="0" err="1">
                <a:ln>
                  <a:noFill/>
                </a:ln>
                <a:solidFill>
                  <a:srgbClr val="2761A5"/>
                </a:solidFill>
                <a:effectLst/>
                <a:uLnTx/>
                <a:uFillTx/>
                <a:latin typeface="Calibri"/>
                <a:ea typeface="+mj-ea"/>
                <a:cs typeface="Calibri"/>
              </a:rPr>
              <a:t>Subawardees</a:t>
            </a:r>
            <a:r>
              <a:rPr kumimoji="0" lang="en-US" sz="3200" b="1" i="0" u="none" strike="noStrike" kern="1200" cap="none" spc="0" normalizeH="0" baseline="0" noProof="0" dirty="0">
                <a:ln>
                  <a:noFill/>
                </a:ln>
                <a:solidFill>
                  <a:srgbClr val="2761A5"/>
                </a:solidFill>
                <a:effectLst/>
                <a:uLnTx/>
                <a:uFillTx/>
                <a:latin typeface="Calibri"/>
                <a:ea typeface="+mj-ea"/>
                <a:cs typeface="Calibri"/>
              </a:rPr>
              <a:t> Show Progress Through the Standards </a:t>
            </a:r>
            <a:r>
              <a:rPr kumimoji="0" lang="en-US" sz="2900" b="0" i="0" u="none" strike="noStrike" kern="1200" cap="none" spc="0" normalizeH="0" baseline="0" noProof="0" dirty="0">
                <a:ln>
                  <a:noFill/>
                </a:ln>
                <a:solidFill>
                  <a:srgbClr val="2761A5"/>
                </a:solidFill>
                <a:effectLst/>
                <a:uLnTx/>
                <a:uFillTx/>
                <a:latin typeface="Calibri"/>
                <a:ea typeface="+mj-ea"/>
                <a:cs typeface="Calibri"/>
              </a:rPr>
              <a:t>(or are new to this grant program)</a:t>
            </a:r>
            <a:endParaRPr kumimoji="0" lang="en-US" sz="2900" b="0" i="1" u="none" strike="noStrike" kern="1200" cap="none" spc="0" normalizeH="0" baseline="0" noProof="0" dirty="0">
              <a:ln>
                <a:noFill/>
              </a:ln>
              <a:solidFill>
                <a:srgbClr val="2761A5"/>
              </a:solidFill>
              <a:effectLst/>
              <a:uLnTx/>
              <a:uFillTx/>
              <a:latin typeface="Calibri"/>
              <a:ea typeface="+mj-ea"/>
              <a:cs typeface="Calibri"/>
            </a:endParaRPr>
          </a:p>
        </p:txBody>
      </p:sp>
      <p:cxnSp>
        <p:nvCxnSpPr>
          <p:cNvPr id="8" name="Straight Connector 7"/>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918747" y="1832497"/>
            <a:ext cx="4053306"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66%</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Meeting &amp; Auditing Standards</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err="1">
                <a:ln>
                  <a:noFill/>
                </a:ln>
                <a:solidFill>
                  <a:prstClr val="black"/>
                </a:solidFill>
                <a:effectLst/>
                <a:uLnTx/>
                <a:uFillTx/>
                <a:latin typeface="Calibri"/>
                <a:ea typeface="+mn-ea"/>
                <a:cs typeface="+mn-cs"/>
              </a:rPr>
              <a:t>Avg</a:t>
            </a:r>
            <a:r>
              <a:rPr kumimoji="0" lang="en-US" sz="2000" b="0" i="0" u="none" strike="noStrike" kern="1200" cap="none" spc="0" normalizeH="0" baseline="0" noProof="0" dirty="0">
                <a:ln>
                  <a:noFill/>
                </a:ln>
                <a:solidFill>
                  <a:prstClr val="black"/>
                </a:solidFill>
                <a:effectLst/>
                <a:uLnTx/>
                <a:uFillTx/>
                <a:latin typeface="Calibri"/>
                <a:ea typeface="+mn-ea"/>
                <a:cs typeface="+mn-cs"/>
              </a:rPr>
              <a:t> of 2.2 Standards met and 1.6 Verification Audits completed.</a:t>
            </a:r>
          </a:p>
        </p:txBody>
      </p:sp>
      <p:sp>
        <p:nvSpPr>
          <p:cNvPr id="11" name="Rectangle 10"/>
          <p:cNvSpPr/>
          <p:nvPr/>
        </p:nvSpPr>
        <p:spPr>
          <a:xfrm>
            <a:off x="953795" y="3565173"/>
            <a:ext cx="3977726"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13%</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New grantees seeking training and Self-Assessments</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Often gateway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subawards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4" name="Elbow Connector 13"/>
          <p:cNvCxnSpPr/>
          <p:nvPr/>
        </p:nvCxnSpPr>
        <p:spPr>
          <a:xfrm>
            <a:off x="1783454" y="2121066"/>
            <a:ext cx="6431242" cy="810598"/>
          </a:xfrm>
          <a:prstGeom prst="bentConnector3">
            <a:avLst>
              <a:gd name="adj1" fmla="val 100000"/>
            </a:avLst>
          </a:prstGeom>
          <a:ln w="41275">
            <a:solidFill>
              <a:schemeClr val="tx1"/>
            </a:solidFill>
            <a:tailEnd type="oval"/>
          </a:ln>
        </p:spPr>
        <p:style>
          <a:lnRef idx="2">
            <a:schemeClr val="accent1"/>
          </a:lnRef>
          <a:fillRef idx="0">
            <a:schemeClr val="accent1"/>
          </a:fillRef>
          <a:effectRef idx="1">
            <a:schemeClr val="accent1"/>
          </a:effectRef>
          <a:fontRef idx="minor">
            <a:schemeClr val="tx1"/>
          </a:fontRef>
        </p:style>
      </p:cxnSp>
      <p:cxnSp>
        <p:nvCxnSpPr>
          <p:cNvPr id="16" name="Elbow Connector 15"/>
          <p:cNvCxnSpPr/>
          <p:nvPr/>
        </p:nvCxnSpPr>
        <p:spPr>
          <a:xfrm>
            <a:off x="1783454" y="3850342"/>
            <a:ext cx="4337035" cy="351260"/>
          </a:xfrm>
          <a:prstGeom prst="bentConnector3">
            <a:avLst>
              <a:gd name="adj1" fmla="val 99844"/>
            </a:avLst>
          </a:prstGeom>
          <a:ln w="41275">
            <a:solidFill>
              <a:schemeClr val="tx1"/>
            </a:solidFill>
            <a:tailEnd type="oval"/>
          </a:ln>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5207090" y="2161596"/>
            <a:ext cx="4777550" cy="4306116"/>
            <a:chOff x="5207090" y="2161596"/>
            <a:chExt cx="4777550" cy="4306116"/>
          </a:xfrm>
        </p:grpSpPr>
        <p:sp>
          <p:nvSpPr>
            <p:cNvPr id="12" name="Rectangle 11"/>
            <p:cNvSpPr>
              <a:spLocks noChangeAspect="1"/>
            </p:cNvSpPr>
            <p:nvPr/>
          </p:nvSpPr>
          <p:spPr>
            <a:xfrm>
              <a:off x="5557868" y="6006047"/>
              <a:ext cx="4210595" cy="461665"/>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507</a:t>
              </a:r>
              <a:r>
                <a:rPr kumimoji="0" lang="en-US" sz="2400" b="0" i="0" u="none" strike="noStrike" kern="1200" cap="none" spc="0" normalizeH="0" baseline="0" noProof="0" dirty="0">
                  <a:ln>
                    <a:noFill/>
                  </a:ln>
                  <a:solidFill>
                    <a:prstClr val="black"/>
                  </a:solidFill>
                  <a:effectLst/>
                  <a:uLnTx/>
                  <a:uFillTx/>
                  <a:latin typeface="Calibri"/>
                  <a:ea typeface="+mn-ea"/>
                  <a:cs typeface="+mn-cs"/>
                </a:rPr>
                <a:t> Total Jurisdictions Funded</a:t>
              </a:r>
            </a:p>
          </p:txBody>
        </p:sp>
        <p:grpSp>
          <p:nvGrpSpPr>
            <p:cNvPr id="25" name="Group 24"/>
            <p:cNvGrpSpPr/>
            <p:nvPr/>
          </p:nvGrpSpPr>
          <p:grpSpPr>
            <a:xfrm>
              <a:off x="5207090" y="2161596"/>
              <a:ext cx="4777550" cy="4003757"/>
              <a:chOff x="5207090" y="2161596"/>
              <a:chExt cx="4777550" cy="4003757"/>
            </a:xfrm>
          </p:grpSpPr>
          <p:graphicFrame>
            <p:nvGraphicFramePr>
              <p:cNvPr id="9" name="Chart 8"/>
              <p:cNvGraphicFramePr/>
              <p:nvPr/>
            </p:nvGraphicFramePr>
            <p:xfrm>
              <a:off x="5207090" y="2161596"/>
              <a:ext cx="4777550" cy="4003757"/>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p:cNvSpPr>
                <a:spLocks noChangeAspect="1"/>
              </p:cNvSpPr>
              <p:nvPr/>
            </p:nvSpPr>
            <p:spPr>
              <a:xfrm>
                <a:off x="7885542" y="4118441"/>
                <a:ext cx="910128" cy="461665"/>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334</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p:cNvSpPr>
                <a:spLocks noChangeAspect="1"/>
              </p:cNvSpPr>
              <p:nvPr/>
            </p:nvSpPr>
            <p:spPr>
              <a:xfrm>
                <a:off x="6227467" y="3879051"/>
                <a:ext cx="910128" cy="461665"/>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64</a:t>
                </a:r>
                <a:endParaRPr kumimoji="0" lang="en-US" sz="2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8" name="Rectangle 17"/>
              <p:cNvSpPr>
                <a:spLocks noChangeAspect="1"/>
              </p:cNvSpPr>
              <p:nvPr/>
            </p:nvSpPr>
            <p:spPr>
              <a:xfrm>
                <a:off x="6447422" y="3004693"/>
                <a:ext cx="910128" cy="461665"/>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109</a:t>
                </a:r>
                <a:endParaRPr kumimoji="0" lang="en-US" sz="2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grpSp>
      </p:grpSp>
    </p:spTree>
    <p:extLst>
      <p:ext uri="{BB962C8B-B14F-4D97-AF65-F5344CB8AC3E}">
        <p14:creationId xmlns:p14="http://schemas.microsoft.com/office/powerpoint/2010/main" val="417134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1200"/>
                            </p:stCondLst>
                            <p:childTnLst>
                              <p:par>
                                <p:cTn id="16" presetID="2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par>
                          <p:cTn id="19" fill="hold">
                            <p:stCondLst>
                              <p:cond delay="1700"/>
                            </p:stCondLst>
                            <p:childTnLst>
                              <p:par>
                                <p:cTn id="20" presetID="10" presetClass="entr" presetSubtype="0" fill="hold"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500"/>
                                        <p:tgtEl>
                                          <p:spTgt spid="10">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cTn>
                              </p:par>
                            </p:childTnLst>
                          </p:cTn>
                        </p:par>
                        <p:par>
                          <p:cTn id="29" fill="hold">
                            <p:stCondLst>
                              <p:cond delay="2200"/>
                            </p:stCondLst>
                            <p:childTnLst>
                              <p:par>
                                <p:cTn id="30" presetID="22" presetClass="entr" presetSubtype="2"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childTnLst>
                          </p:cTn>
                        </p:par>
                        <p:par>
                          <p:cTn id="33" fill="hold">
                            <p:stCondLst>
                              <p:cond delay="27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761411" y="2256166"/>
            <a:ext cx="4777550" cy="4292607"/>
            <a:chOff x="3761411" y="2458816"/>
            <a:chExt cx="4777550" cy="4292607"/>
          </a:xfrm>
        </p:grpSpPr>
        <p:graphicFrame>
          <p:nvGraphicFramePr>
            <p:cNvPr id="10" name="Chart 9"/>
            <p:cNvGraphicFramePr/>
            <p:nvPr/>
          </p:nvGraphicFramePr>
          <p:xfrm>
            <a:off x="3761411" y="2458816"/>
            <a:ext cx="4777550" cy="4003757"/>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a:spLocks noChangeAspect="1"/>
            </p:cNvSpPr>
            <p:nvPr/>
          </p:nvSpPr>
          <p:spPr>
            <a:xfrm>
              <a:off x="3990591" y="6289758"/>
              <a:ext cx="4210595" cy="461665"/>
            </a:xfrm>
            <a:prstGeom prst="rect">
              <a:avLst/>
            </a:prstGeom>
            <a:ln>
              <a:noFill/>
            </a:ln>
          </p:spPr>
          <p:txBody>
            <a:bodyPr wrap="square">
              <a:spAutoFit/>
            </a:bodyPr>
            <a:lstStyle/>
            <a:p>
              <a:pPr algn="ctr"/>
              <a:r>
                <a:rPr lang="en-US" sz="2400" b="1" dirty="0"/>
                <a:t>507</a:t>
              </a:r>
              <a:r>
                <a:rPr lang="en-US" sz="2400" dirty="0"/>
                <a:t> Total Jurisdictions Funded</a:t>
              </a:r>
            </a:p>
          </p:txBody>
        </p:sp>
        <p:sp>
          <p:nvSpPr>
            <p:cNvPr id="16" name="Rectangle 15"/>
            <p:cNvSpPr>
              <a:spLocks noChangeAspect="1"/>
            </p:cNvSpPr>
            <p:nvPr/>
          </p:nvSpPr>
          <p:spPr>
            <a:xfrm>
              <a:off x="4943921" y="3649382"/>
              <a:ext cx="910128" cy="461665"/>
            </a:xfrm>
            <a:prstGeom prst="rect">
              <a:avLst/>
            </a:prstGeom>
            <a:ln>
              <a:noFill/>
            </a:ln>
          </p:spPr>
          <p:txBody>
            <a:bodyPr wrap="square">
              <a:spAutoFit/>
            </a:bodyPr>
            <a:lstStyle/>
            <a:p>
              <a:pPr algn="ctr"/>
              <a:r>
                <a:rPr lang="en-US" sz="2400" b="1" dirty="0">
                  <a:solidFill>
                    <a:schemeClr val="tx1">
                      <a:lumMod val="65000"/>
                      <a:lumOff val="35000"/>
                    </a:schemeClr>
                  </a:solidFill>
                </a:rPr>
                <a:t>57</a:t>
              </a:r>
              <a:endParaRPr lang="en-US" sz="2400" dirty="0">
                <a:solidFill>
                  <a:schemeClr val="tx1">
                    <a:lumMod val="65000"/>
                    <a:lumOff val="35000"/>
                  </a:schemeClr>
                </a:solidFill>
              </a:endParaRPr>
            </a:p>
          </p:txBody>
        </p:sp>
        <p:sp>
          <p:nvSpPr>
            <p:cNvPr id="17" name="Rectangle 16"/>
            <p:cNvSpPr>
              <a:spLocks noChangeAspect="1"/>
            </p:cNvSpPr>
            <p:nvPr/>
          </p:nvSpPr>
          <p:spPr>
            <a:xfrm>
              <a:off x="5447608" y="3301913"/>
              <a:ext cx="910128" cy="461665"/>
            </a:xfrm>
            <a:prstGeom prst="rect">
              <a:avLst/>
            </a:prstGeom>
            <a:ln>
              <a:noFill/>
            </a:ln>
          </p:spPr>
          <p:txBody>
            <a:bodyPr wrap="square">
              <a:spAutoFit/>
            </a:bodyPr>
            <a:lstStyle/>
            <a:p>
              <a:pPr algn="ctr"/>
              <a:r>
                <a:rPr lang="en-US" sz="2400" b="1" dirty="0">
                  <a:solidFill>
                    <a:schemeClr val="bg1"/>
                  </a:solidFill>
                </a:rPr>
                <a:t>52</a:t>
              </a:r>
              <a:endParaRPr lang="en-US" sz="2400" dirty="0">
                <a:solidFill>
                  <a:schemeClr val="bg1"/>
                </a:solidFill>
              </a:endParaRPr>
            </a:p>
          </p:txBody>
        </p:sp>
      </p:grpSp>
      <p:sp>
        <p:nvSpPr>
          <p:cNvPr id="4" name="Slide Number Placeholder 3">
            <a:extLst>
              <a:ext uri="{FF2B5EF4-FFF2-40B4-BE49-F238E27FC236}">
                <a16:creationId xmlns:a16="http://schemas.microsoft.com/office/drawing/2014/main" id="{47A9F9FE-31D6-4D04-B1B5-68189BBDB20B}"/>
              </a:ext>
            </a:extLst>
          </p:cNvPr>
          <p:cNvSpPr>
            <a:spLocks noGrp="1"/>
          </p:cNvSpPr>
          <p:nvPr>
            <p:ph type="sldNum" sz="quarter" idx="12"/>
          </p:nvPr>
        </p:nvSpPr>
        <p:spPr/>
        <p:txBody>
          <a:bodyPr/>
          <a:lstStyle/>
          <a:p>
            <a:fld id="{BF87B556-E091-4AAD-B8ED-5A9C67518319}" type="slidenum">
              <a:rPr lang="en-US" smtClean="0"/>
              <a:t>9</a:t>
            </a:fld>
            <a:endParaRPr lang="en-US" dirty="0"/>
          </a:p>
        </p:txBody>
      </p:sp>
      <p:sp>
        <p:nvSpPr>
          <p:cNvPr id="8" name="Title 1"/>
          <p:cNvSpPr txBox="1">
            <a:spLocks/>
          </p:cNvSpPr>
          <p:nvPr/>
        </p:nvSpPr>
        <p:spPr>
          <a:xfrm>
            <a:off x="892244" y="3381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761A5"/>
                </a:solidFill>
                <a:latin typeface="Calibri"/>
                <a:cs typeface="Calibri"/>
              </a:rPr>
              <a:t>Room for Improvement:</a:t>
            </a:r>
          </a:p>
          <a:p>
            <a:r>
              <a:rPr lang="en-US" sz="3200" dirty="0">
                <a:solidFill>
                  <a:srgbClr val="2761A5"/>
                </a:solidFill>
                <a:latin typeface="Calibri"/>
                <a:cs typeface="Calibri"/>
              </a:rPr>
              <a:t>21% of </a:t>
            </a:r>
            <a:r>
              <a:rPr lang="en-US" sz="3200" dirty="0" err="1">
                <a:solidFill>
                  <a:srgbClr val="2761A5"/>
                </a:solidFill>
                <a:latin typeface="Calibri"/>
                <a:cs typeface="Calibri"/>
              </a:rPr>
              <a:t>Subawardees</a:t>
            </a:r>
            <a:r>
              <a:rPr lang="en-US" sz="3200" dirty="0">
                <a:solidFill>
                  <a:srgbClr val="2761A5"/>
                </a:solidFill>
                <a:latin typeface="Calibri"/>
                <a:cs typeface="Calibri"/>
              </a:rPr>
              <a:t> Have Not Shown Progress</a:t>
            </a:r>
            <a:endParaRPr lang="en-US" sz="2900" i="1" dirty="0">
              <a:solidFill>
                <a:srgbClr val="2761A5"/>
              </a:solidFill>
              <a:latin typeface="Calibri"/>
              <a:cs typeface="Calibri"/>
            </a:endParaRPr>
          </a:p>
        </p:txBody>
      </p:sp>
      <p:cxnSp>
        <p:nvCxnSpPr>
          <p:cNvPr id="9" name="Straight Connector 8"/>
          <p:cNvCxnSpPr/>
          <p:nvPr/>
        </p:nvCxnSpPr>
        <p:spPr>
          <a:xfrm flipV="1">
            <a:off x="956236" y="1479176"/>
            <a:ext cx="10204823" cy="1"/>
          </a:xfrm>
          <a:prstGeom prst="line">
            <a:avLst/>
          </a:prstGeom>
          <a:ln w="444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256522" y="1818987"/>
            <a:ext cx="3458821" cy="1446550"/>
          </a:xfrm>
          <a:prstGeom prst="rect">
            <a:avLst/>
          </a:prstGeom>
        </p:spPr>
        <p:txBody>
          <a:bodyPr wrap="square">
            <a:spAutoFit/>
          </a:bodyPr>
          <a:lstStyle/>
          <a:p>
            <a:r>
              <a:rPr lang="en-US" sz="2800" b="1" dirty="0"/>
              <a:t>11%</a:t>
            </a:r>
            <a:endParaRPr lang="en-US" sz="2800" dirty="0"/>
          </a:p>
          <a:p>
            <a:pPr marL="342900" indent="-342900">
              <a:buFont typeface="Arial"/>
              <a:buChar char="•"/>
            </a:pPr>
            <a:r>
              <a:rPr lang="en-US" sz="2000" dirty="0"/>
              <a:t>Active</a:t>
            </a:r>
          </a:p>
          <a:p>
            <a:pPr marL="342900" indent="-342900">
              <a:buFont typeface="Arial"/>
              <a:buChar char="•"/>
            </a:pPr>
            <a:r>
              <a:rPr lang="en-US" sz="2000" dirty="0"/>
              <a:t>Not showing progress through the Standards</a:t>
            </a:r>
          </a:p>
        </p:txBody>
      </p:sp>
      <p:sp>
        <p:nvSpPr>
          <p:cNvPr id="12" name="Rectangle 11"/>
          <p:cNvSpPr/>
          <p:nvPr/>
        </p:nvSpPr>
        <p:spPr>
          <a:xfrm>
            <a:off x="7952499" y="1818174"/>
            <a:ext cx="3585905" cy="1446550"/>
          </a:xfrm>
          <a:prstGeom prst="rect">
            <a:avLst/>
          </a:prstGeom>
        </p:spPr>
        <p:txBody>
          <a:bodyPr wrap="square">
            <a:spAutoFit/>
          </a:bodyPr>
          <a:lstStyle/>
          <a:p>
            <a:r>
              <a:rPr lang="en-US" sz="2800" b="1" dirty="0"/>
              <a:t>10%</a:t>
            </a:r>
            <a:endParaRPr lang="en-US" sz="2800" dirty="0"/>
          </a:p>
          <a:p>
            <a:pPr marL="342900" indent="-342900">
              <a:buFont typeface="Arial"/>
              <a:buChar char="•"/>
            </a:pPr>
            <a:r>
              <a:rPr lang="en-US" sz="2000" dirty="0"/>
              <a:t>Have not shown progress</a:t>
            </a:r>
          </a:p>
          <a:p>
            <a:pPr marL="342900" indent="-342900">
              <a:buFont typeface="Arial"/>
              <a:buChar char="•"/>
            </a:pPr>
            <a:r>
              <a:rPr lang="en-US" sz="2000" dirty="0"/>
              <a:t>No longer active (no requests in past 3 grant cycles)</a:t>
            </a:r>
          </a:p>
        </p:txBody>
      </p:sp>
      <p:cxnSp>
        <p:nvCxnSpPr>
          <p:cNvPr id="13" name="Elbow Connector 12"/>
          <p:cNvCxnSpPr/>
          <p:nvPr/>
        </p:nvCxnSpPr>
        <p:spPr>
          <a:xfrm>
            <a:off x="2134740" y="2107555"/>
            <a:ext cx="2837314" cy="1283450"/>
          </a:xfrm>
          <a:prstGeom prst="bentConnector3">
            <a:avLst>
              <a:gd name="adj1" fmla="val 100000"/>
            </a:avLst>
          </a:prstGeom>
          <a:ln w="41275">
            <a:solidFill>
              <a:schemeClr val="tx1"/>
            </a:solidFill>
            <a:tailEnd type="oval"/>
          </a:ln>
        </p:spPr>
        <p:style>
          <a:lnRef idx="2">
            <a:schemeClr val="accent1"/>
          </a:lnRef>
          <a:fillRef idx="0">
            <a:schemeClr val="accent1"/>
          </a:fillRef>
          <a:effectRef idx="1">
            <a:schemeClr val="accent1"/>
          </a:effectRef>
          <a:fontRef idx="minor">
            <a:schemeClr val="tx1"/>
          </a:fontRef>
        </p:style>
      </p:cxnSp>
      <p:cxnSp>
        <p:nvCxnSpPr>
          <p:cNvPr id="14" name="Elbow Connector 13"/>
          <p:cNvCxnSpPr/>
          <p:nvPr/>
        </p:nvCxnSpPr>
        <p:spPr>
          <a:xfrm rot="10800000" flipV="1">
            <a:off x="5850269" y="2134574"/>
            <a:ext cx="2013141" cy="743049"/>
          </a:xfrm>
          <a:prstGeom prst="bentConnector3">
            <a:avLst>
              <a:gd name="adj1" fmla="val 99664"/>
            </a:avLst>
          </a:prstGeom>
          <a:ln w="41275">
            <a:solidFill>
              <a:schemeClr val="tx1"/>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16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200"/>
                            </p:stCondLst>
                            <p:childTnLst>
                              <p:par>
                                <p:cTn id="16" presetID="10" presetClass="entr" presetSubtype="0" fill="hold"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childTnLst>
                          </p:cTn>
                        </p:par>
                        <p:par>
                          <p:cTn id="25" fill="hold">
                            <p:stCondLst>
                              <p:cond delay="17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22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2700"/>
                            </p:stCondLst>
                            <p:childTnLst>
                              <p:par>
                                <p:cTn id="34" presetID="22" presetClass="entr" presetSubtype="2"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4414</TotalTime>
  <Words>2601</Words>
  <Application>Microsoft Office PowerPoint</Application>
  <PresentationFormat>Widescreen</PresentationFormat>
  <Paragraphs>378</Paragraphs>
  <Slides>37</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Acumin Pro</vt:lpstr>
      <vt:lpstr>Acumin Pro Black</vt:lpstr>
      <vt:lpstr>Arial</vt:lpstr>
      <vt:lpstr>Calibri</vt:lpstr>
      <vt:lpstr>Calibri Light</vt:lpstr>
      <vt:lpstr>Wingdings</vt:lpstr>
      <vt:lpstr>Office Theme</vt:lpstr>
      <vt:lpstr>2020 AFDO-Managed  Retail Program Standards  Grant Program</vt:lpstr>
      <vt:lpstr>PowerPoint Presentation</vt:lpstr>
      <vt:lpstr>Since 2014 AFDO Has Managed...</vt:lpstr>
      <vt:lpstr>PowerPoint Presentation</vt:lpstr>
      <vt:lpstr>6-Year Reach of the Program (CY 2014-2019)  Number of Unique Jurisdictions Funded</vt:lpstr>
      <vt:lpstr>PowerPoint Presentation</vt:lpstr>
      <vt:lpstr>PowerPoint Presentation</vt:lpstr>
      <vt:lpstr>PowerPoint Presentation</vt:lpstr>
      <vt:lpstr>PowerPoint Presentation</vt:lpstr>
      <vt:lpstr>Calendar Year 2019 Subawards</vt:lpstr>
      <vt:lpstr>CY 2019 ROI by Outcome</vt:lpstr>
      <vt:lpstr>PowerPoint Presentation</vt:lpstr>
      <vt:lpstr>PowerPoint Presentation</vt:lpstr>
      <vt:lpstr>PowerPoint Presentation</vt:lpstr>
      <vt:lpstr>PowerPoint Presentation</vt:lpstr>
      <vt:lpstr>Application Priorities – Category 1 Subawards</vt:lpstr>
      <vt:lpstr>Application Priorities – Category 2 Subawards</vt:lpstr>
      <vt:lpstr>Application Priorities – Category 3 Subawards</vt:lpstr>
      <vt:lpstr>Application Priorities – Category 4 Subawards</vt:lpstr>
      <vt:lpstr>Additional Retail Funding Opportunities</vt:lpstr>
      <vt:lpstr>NACCHO-Managed Mentorship Program</vt:lpstr>
      <vt:lpstr>NACCHO-Managed Mentorship Program Goals</vt:lpstr>
      <vt:lpstr>CY2020 Tips for Applicants!</vt:lpstr>
      <vt:lpstr>CY2020 Tips for Applicants!  (continued)</vt:lpstr>
      <vt:lpstr>Reimbursement Tips for Current Grantees</vt:lpstr>
      <vt:lpstr>Retail Standards Interactive Map </vt:lpstr>
      <vt:lpstr>Retail Standards Interactive Map </vt:lpstr>
      <vt:lpstr>Retail Standards Interactive Map </vt:lpstr>
      <vt:lpstr>Retail Standards Interactive Map </vt:lpstr>
      <vt:lpstr>Retail Standards Interactive Map </vt:lpstr>
      <vt:lpstr>Retail Standards Interactive Map </vt:lpstr>
      <vt:lpstr>Retail Standards Interactive Map </vt:lpstr>
      <vt:lpstr>Resources: AFDO Mobile App</vt:lpstr>
      <vt:lpstr>Resources: AFDO Retail Webinar Series</vt:lpstr>
      <vt:lpstr>124th AFDO Annual Education Conference</vt:lpstr>
      <vt:lpstr>Contact Us  Email: retailstandards@afdo.org  Phone: 850-583-4593</vt:lpstr>
      <vt:lpstr>2020 AFDO-Managed  Retail Program Standards  Grant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AFDO-Managed Grant Programs</dc:title>
  <dc:creator>Michael Turner</dc:creator>
  <cp:lastModifiedBy>Michael Turner</cp:lastModifiedBy>
  <cp:revision>108</cp:revision>
  <dcterms:created xsi:type="dcterms:W3CDTF">2019-02-25T15:37:27Z</dcterms:created>
  <dcterms:modified xsi:type="dcterms:W3CDTF">2019-08-26T19:58:38Z</dcterms:modified>
</cp:coreProperties>
</file>