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5" r:id="rId1"/>
    <p:sldMasterId id="2147483727" r:id="rId2"/>
  </p:sldMasterIdLst>
  <p:notesMasterIdLst>
    <p:notesMasterId r:id="rId12"/>
  </p:notesMasterIdLst>
  <p:handoutMasterIdLst>
    <p:handoutMasterId r:id="rId13"/>
  </p:handoutMasterIdLst>
  <p:sldIdLst>
    <p:sldId id="480" r:id="rId3"/>
    <p:sldId id="541" r:id="rId4"/>
    <p:sldId id="555" r:id="rId5"/>
    <p:sldId id="553" r:id="rId6"/>
    <p:sldId id="549" r:id="rId7"/>
    <p:sldId id="556" r:id="rId8"/>
    <p:sldId id="539" r:id="rId9"/>
    <p:sldId id="543" r:id="rId10"/>
    <p:sldId id="533" r:id="rId11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orient="horz" pos="3432" userDrawn="1">
          <p15:clr>
            <a:srgbClr val="A4A3A4"/>
          </p15:clr>
        </p15:guide>
        <p15:guide id="3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2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2955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Aguilar" initials="" lastIdx="1" clrIdx="0"/>
  <p:cmAuthor id="1" name="JAIME VACA" initials="JV" lastIdx="6" clrIdx="1"/>
  <p:cmAuthor id="2" name="Yvonne" initials="Y" lastIdx="4" clrIdx="2">
    <p:extLst>
      <p:ext uri="{19B8F6BF-5375-455C-9EA6-DF929625EA0E}">
        <p15:presenceInfo xmlns:p15="http://schemas.microsoft.com/office/powerpoint/2012/main" userId="Yvon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A46"/>
    <a:srgbClr val="44697D"/>
    <a:srgbClr val="CD3301"/>
    <a:srgbClr val="C1D72F"/>
    <a:srgbClr val="D7D7D7"/>
    <a:srgbClr val="A6A6A6"/>
    <a:srgbClr val="6AC795"/>
    <a:srgbClr val="E76E0C"/>
    <a:srgbClr val="BF7978"/>
    <a:srgbClr val="7E5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8592" autoAdjust="0"/>
  </p:normalViewPr>
  <p:slideViewPr>
    <p:cSldViewPr snapToGrid="0">
      <p:cViewPr varScale="1">
        <p:scale>
          <a:sx n="74" d="100"/>
          <a:sy n="74" d="100"/>
        </p:scale>
        <p:origin x="1380" y="72"/>
      </p:cViewPr>
      <p:guideLst>
        <p:guide orient="horz" pos="2016"/>
        <p:guide orient="horz" pos="3432"/>
        <p:guide pos="2904"/>
      </p:guideLst>
    </p:cSldViewPr>
  </p:slideViewPr>
  <p:outlineViewPr>
    <p:cViewPr>
      <p:scale>
        <a:sx n="33" d="100"/>
        <a:sy n="33" d="100"/>
      </p:scale>
      <p:origin x="0" y="-28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158" y="58"/>
      </p:cViewPr>
      <p:guideLst>
        <p:guide orient="horz" pos="3002"/>
        <p:guide pos="2327"/>
        <p:guide orient="horz" pos="295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107379"/>
              </p:ext>
            </p:extLst>
          </p:nvPr>
        </p:nvGraphicFramePr>
        <p:xfrm>
          <a:off x="566057" y="228604"/>
          <a:ext cx="5913712" cy="27626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9137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267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  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 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772" marR="91772" marT="45844" marB="458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9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2461" y="8867359"/>
            <a:ext cx="1332247" cy="24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84" tIns="46293" rIns="92584" bIns="46293" anchor="ctr">
            <a:spAutoFit/>
          </a:bodyPr>
          <a:lstStyle/>
          <a:p>
            <a:pPr defTabSz="925849">
              <a:defRPr/>
            </a:pPr>
            <a:r>
              <a:rPr lang="en-US" sz="1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© 2016 IFPTI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5439137" y="8878449"/>
            <a:ext cx="1498370" cy="2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8" tIns="47166" rIns="94328" bIns="47166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A60BDD8A-FC2B-4C0D-B194-6E09C834F04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24268" y="8862595"/>
            <a:ext cx="4300162" cy="2473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584" tIns="46294" rIns="92584" bIns="46294">
            <a:spAutoFit/>
          </a:bodyPr>
          <a:lstStyle/>
          <a:p>
            <a:pPr algn="ctr">
              <a:defRPr/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“Workforce Capacity Building for Food Safety Regulatory Personnel”</a:t>
            </a:r>
          </a:p>
        </p:txBody>
      </p:sp>
    </p:spTree>
    <p:extLst>
      <p:ext uri="{BB962C8B-B14F-4D97-AF65-F5344CB8AC3E}">
        <p14:creationId xmlns:p14="http://schemas.microsoft.com/office/powerpoint/2010/main" val="3229878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1813" y="619125"/>
            <a:ext cx="3030537" cy="227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19706"/>
              </p:ext>
            </p:extLst>
          </p:nvPr>
        </p:nvGraphicFramePr>
        <p:xfrm>
          <a:off x="482841" y="228917"/>
          <a:ext cx="6162166" cy="27639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1621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393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Instructor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Guide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1" marR="93981" marT="45907" marB="459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9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6363" y="3154605"/>
            <a:ext cx="6098643" cy="532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8" tIns="47166" rIns="94328" bIns="47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2461" y="8867359"/>
            <a:ext cx="1332247" cy="24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84" tIns="46293" rIns="92584" bIns="46293" anchor="ctr">
            <a:spAutoFit/>
          </a:bodyPr>
          <a:lstStyle/>
          <a:p>
            <a:pPr defTabSz="925849">
              <a:defRPr/>
            </a:pPr>
            <a:r>
              <a:rPr lang="en-US" sz="1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© 2016 IFPTI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5439137" y="8865601"/>
            <a:ext cx="1498370" cy="2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8" tIns="47166" rIns="94328" bIns="47166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A60BDD8A-FC2B-4C0D-B194-6E09C834F04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24268" y="8862595"/>
            <a:ext cx="4300162" cy="2473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584" tIns="46294" rIns="92584" bIns="46294">
            <a:spAutoFit/>
          </a:bodyPr>
          <a:lstStyle/>
          <a:p>
            <a:pPr algn="ctr">
              <a:defRPr/>
            </a:pPr>
            <a:r>
              <a:rPr lang="en-US" sz="1000" i="1" baseline="0" dirty="0">
                <a:latin typeface="Arial" panose="020B0604020202020204" pitchFamily="34" charset="0"/>
                <a:cs typeface="Arial" panose="020B0604020202020204" pitchFamily="34" charset="0"/>
              </a:rPr>
              <a:t>“Workforce Capacity Building for Food Safety Regulatory Personnel”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979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585788"/>
            <a:ext cx="3122613" cy="2343150"/>
          </a:xfrm>
        </p:spPr>
      </p:sp>
      <p:sp>
        <p:nvSpPr>
          <p:cNvPr id="6" name="Notes Placeholder 4"/>
          <p:cNvSpPr txBox="1">
            <a:spLocks/>
          </p:cNvSpPr>
          <p:nvPr/>
        </p:nvSpPr>
        <p:spPr>
          <a:xfrm>
            <a:off x="3967352" y="616060"/>
            <a:ext cx="2611062" cy="19209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37"/>
              </a:spcBef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E653851-F3F3-4257-86BE-C769B44C2A01}" type="slidenum"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ts val="437"/>
                </a:spcBef>
                <a:defRPr/>
              </a:pPr>
              <a:t>1</a:t>
            </a:fld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“Copy and Paste Slide Title Here”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59587"/>
              </p:ext>
            </p:extLst>
          </p:nvPr>
        </p:nvGraphicFramePr>
        <p:xfrm>
          <a:off x="192484" y="3501332"/>
          <a:ext cx="6391672" cy="3427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0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1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3725">
                <a:tc>
                  <a:txBody>
                    <a:bodyPr/>
                    <a:lstStyle/>
                    <a:p>
                      <a:pPr>
                        <a:spcBef>
                          <a:spcPts val="441"/>
                        </a:spcBef>
                        <a:spcAft>
                          <a:spcPts val="600"/>
                        </a:spcAft>
                        <a:buNone/>
                        <a:defRPr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3" marR="95243" marT="47155" marB="471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441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Instructions</a:t>
                      </a:r>
                    </a:p>
                    <a:p>
                      <a:pPr marL="173038" marR="0" indent="-1730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41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 any instructions,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if applicable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 each </a:t>
                      </a:r>
                      <a:r>
                        <a:rPr lang="en-U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bullet on the screen.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supporting information and engagement question to facilitate a discussion</a:t>
                      </a:r>
                      <a:r>
                        <a:rPr lang="en-US" sz="1100" b="0" dirty="0"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3" marR="95243" marT="47155" marB="471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2952">
                <a:tc>
                  <a:txBody>
                    <a:bodyPr/>
                    <a:lstStyle/>
                    <a:p>
                      <a:pPr>
                        <a:spcBef>
                          <a:spcPts val="441"/>
                        </a:spcBef>
                        <a:spcAft>
                          <a:spcPts val="600"/>
                        </a:spcAft>
                        <a:buNone/>
                        <a:defRPr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3" marR="95243" marT="47155" marB="471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41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Supporting Information</a:t>
                      </a:r>
                    </a:p>
                    <a:p>
                      <a:pPr marL="173038" indent="-173038" algn="just" defTabSz="946916">
                        <a:spcBef>
                          <a:spcPts val="441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 any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supporting information, if applicable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43" marR="95243" marT="47155" marB="471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7172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441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3" marR="95243" marT="47155" marB="471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441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Engagement Questions</a:t>
                      </a:r>
                    </a:p>
                    <a:p>
                      <a:pPr marL="173038" indent="-173038" algn="just">
                        <a:spcBef>
                          <a:spcPts val="441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Enter</a:t>
                      </a:r>
                      <a:r>
                        <a:rPr lang="en-US" sz="11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any engagement questions (include answers as appropriate), if applicable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3" marR="95243" marT="47155" marB="471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30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441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3" marR="95243" marT="47155" marB="471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441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Point</a:t>
                      </a:r>
                    </a:p>
                    <a:p>
                      <a:pPr marL="173038" indent="-173038" algn="just">
                        <a:spcBef>
                          <a:spcPts val="441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any key point, if applicable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43" marR="95243" marT="47155" marB="471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5670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441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3" marR="95243" marT="47155" marB="471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441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</a:t>
                      </a:r>
                    </a:p>
                    <a:p>
                      <a:pPr marL="173038" marR="0" indent="-1730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41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“Enter a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transition statement, such as ‘Let’s talk about …’ or ‘Now let’s discuss…,’ etc.” </a:t>
                      </a:r>
                      <a:r>
                        <a:rPr lang="en-US" sz="1100" b="0" i="0" baseline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100" b="0" i="1" baseline="0" dirty="0">
                          <a:latin typeface="+mn-lt"/>
                          <a:cs typeface="Arial" panose="020B0604020202020204" pitchFamily="34" charset="0"/>
                        </a:rPr>
                        <a:t>Click for next slide</a:t>
                      </a:r>
                      <a:r>
                        <a:rPr lang="en-US" sz="1100" b="0" i="0" baseline="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43" marR="95243" marT="47155" marB="471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6" y="4315409"/>
            <a:ext cx="393065" cy="3930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4" y="5007337"/>
            <a:ext cx="383540" cy="39306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3" r="18669" b="21336"/>
          <a:stretch/>
        </p:blipFill>
        <p:spPr>
          <a:xfrm>
            <a:off x="466804" y="3523153"/>
            <a:ext cx="310515" cy="39306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6" y="5548166"/>
            <a:ext cx="393065" cy="393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807" y="6213101"/>
            <a:ext cx="475529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8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9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2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3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8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0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47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6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446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10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C815-816C-1142-96B6-4517C3216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571B-6B14-B34B-8241-B26F8CEC2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5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C815-816C-1142-96B6-4517C3216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571B-6B14-B34B-8241-B26F8CEC2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4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C815-816C-1142-96B6-4517C3216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571B-6B14-B34B-8241-B26F8CEC2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2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C815-816C-1142-96B6-4517C3216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571B-6B14-B34B-8241-B26F8CEC2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6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C815-816C-1142-96B6-4517C3216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571B-6B14-B34B-8241-B26F8CEC2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3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C815-816C-1142-96B6-4517C3216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571B-6B14-B34B-8241-B26F8CEC2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53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C815-816C-1142-96B6-4517C3216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571B-6B14-B34B-8241-B26F8CEC2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53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C815-816C-1142-96B6-4517C3216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571B-6B14-B34B-8241-B26F8CEC2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1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Bullet pts_2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1162050"/>
            <a:ext cx="7924800" cy="5219700"/>
          </a:xfrm>
          <a:prstGeom prst="rect">
            <a:avLst/>
          </a:prstGeom>
        </p:spPr>
        <p:txBody>
          <a:bodyPr/>
          <a:lstStyle>
            <a:lvl1pPr algn="just">
              <a:spcAft>
                <a:spcPts val="600"/>
              </a:spcAft>
              <a:defRPr sz="2400">
                <a:solidFill>
                  <a:srgbClr val="44697D"/>
                </a:solidFill>
              </a:defRPr>
            </a:lvl1pPr>
            <a:lvl2pPr algn="just">
              <a:spcAft>
                <a:spcPts val="600"/>
              </a:spcAft>
              <a:defRPr sz="2000">
                <a:solidFill>
                  <a:srgbClr val="44697D"/>
                </a:solidFill>
              </a:defRPr>
            </a:lvl2pPr>
            <a:lvl3pPr algn="just">
              <a:spcAft>
                <a:spcPts val="600"/>
              </a:spcAft>
              <a:defRPr sz="1800">
                <a:solidFill>
                  <a:srgbClr val="44697D"/>
                </a:solidFill>
              </a:defRPr>
            </a:lvl3pPr>
            <a:lvl4pPr algn="just">
              <a:spcAft>
                <a:spcPts val="600"/>
              </a:spcAft>
              <a:defRPr sz="1600">
                <a:solidFill>
                  <a:srgbClr val="44697D"/>
                </a:solidFill>
              </a:defRPr>
            </a:lvl4pPr>
            <a:lvl5pPr algn="just">
              <a:spcAft>
                <a:spcPts val="600"/>
              </a:spcAft>
              <a:defRPr sz="1600">
                <a:solidFill>
                  <a:srgbClr val="44697D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5736220" cy="609601"/>
          </a:xfrm>
          <a:prstGeom prst="rect">
            <a:avLst/>
          </a:prstGeom>
        </p:spPr>
        <p:txBody>
          <a:bodyPr lIns="0" anchor="b"/>
          <a:lstStyle>
            <a:lvl1pPr algn="r">
              <a:defRPr sz="2800" b="0">
                <a:solidFill>
                  <a:srgbClr val="44697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8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Bullet pts_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1143000"/>
            <a:ext cx="7924800" cy="5029200"/>
          </a:xfrm>
          <a:prstGeom prst="rect">
            <a:avLst/>
          </a:prstGeom>
        </p:spPr>
        <p:txBody>
          <a:bodyPr/>
          <a:lstStyle>
            <a:lvl1pPr algn="just">
              <a:spcAft>
                <a:spcPts val="600"/>
              </a:spcAft>
              <a:defRPr sz="2000">
                <a:solidFill>
                  <a:srgbClr val="44697D"/>
                </a:solidFill>
              </a:defRPr>
            </a:lvl1pPr>
            <a:lvl2pPr algn="just">
              <a:spcAft>
                <a:spcPts val="600"/>
              </a:spcAft>
              <a:defRPr sz="1800">
                <a:solidFill>
                  <a:srgbClr val="44697D"/>
                </a:solidFill>
              </a:defRPr>
            </a:lvl2pPr>
            <a:lvl3pPr algn="just">
              <a:spcAft>
                <a:spcPts val="600"/>
              </a:spcAft>
              <a:defRPr sz="1600">
                <a:solidFill>
                  <a:srgbClr val="44697D"/>
                </a:solidFill>
              </a:defRPr>
            </a:lvl3pPr>
            <a:lvl4pPr algn="just">
              <a:spcAft>
                <a:spcPts val="600"/>
              </a:spcAft>
              <a:defRPr sz="1400">
                <a:solidFill>
                  <a:srgbClr val="44697D"/>
                </a:solidFill>
              </a:defRPr>
            </a:lvl4pPr>
            <a:lvl5pPr algn="just">
              <a:spcAft>
                <a:spcPts val="600"/>
              </a:spcAft>
              <a:defRPr sz="1400">
                <a:solidFill>
                  <a:srgbClr val="44697D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5736220" cy="609601"/>
          </a:xfrm>
          <a:prstGeom prst="rect">
            <a:avLst/>
          </a:prstGeom>
        </p:spPr>
        <p:txBody>
          <a:bodyPr lIns="0" anchor="b"/>
          <a:lstStyle>
            <a:lvl1pPr algn="r">
              <a:defRPr sz="2800" b="0">
                <a:solidFill>
                  <a:srgbClr val="44697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9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Content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62000" y="1152525"/>
            <a:ext cx="7924800" cy="5029200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 sz="2400">
                <a:solidFill>
                  <a:srgbClr val="44697D"/>
                </a:solidFill>
              </a:defRPr>
            </a:lvl2pPr>
          </a:lstStyle>
          <a:p>
            <a:pPr lvl="1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5736220" cy="609601"/>
          </a:xfrm>
          <a:prstGeom prst="rect">
            <a:avLst/>
          </a:prstGeom>
        </p:spPr>
        <p:txBody>
          <a:bodyPr lIns="0" anchor="b"/>
          <a:lstStyle>
            <a:lvl1pPr algn="r">
              <a:defRPr sz="2800" b="0">
                <a:solidFill>
                  <a:srgbClr val="44697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0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Text or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52525"/>
            <a:ext cx="3733800" cy="50292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>
                <a:solidFill>
                  <a:srgbClr val="44697D"/>
                </a:solidFill>
              </a:defRPr>
            </a:lvl1pPr>
            <a:lvl2pPr>
              <a:spcAft>
                <a:spcPts val="600"/>
              </a:spcAft>
              <a:defRPr sz="2000">
                <a:solidFill>
                  <a:srgbClr val="44697D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rgbClr val="44697D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rgbClr val="44697D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44697D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724400" y="1152525"/>
            <a:ext cx="3886200" cy="502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rgbClr val="44697D"/>
                </a:solidFill>
              </a:defRPr>
            </a:lvl1pPr>
          </a:lstStyle>
          <a:p>
            <a:r>
              <a:rPr lang="en-US" dirty="0"/>
              <a:t>Image, graph, or chart could go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5736220" cy="609601"/>
          </a:xfrm>
          <a:prstGeom prst="rect">
            <a:avLst/>
          </a:prstGeom>
        </p:spPr>
        <p:txBody>
          <a:bodyPr lIns="0" anchor="b"/>
          <a:lstStyle>
            <a:lvl1pPr algn="r">
              <a:defRPr sz="2800" b="0">
                <a:solidFill>
                  <a:srgbClr val="44697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4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426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C815-816C-1142-96B6-4517C3216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571B-6B14-B34B-8241-B26F8CEC2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4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C815-816C-1142-96B6-4517C3216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571B-6B14-B34B-8241-B26F8CEC2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9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C815-816C-1142-96B6-4517C3216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571B-6B14-B34B-8241-B26F8CEC2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6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7696200" y="6477000"/>
            <a:ext cx="1295400" cy="233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</a:t>
            </a:r>
            <a:fld id="{E51C2FFF-9D58-46B4-BE49-B5DA227AD6A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228600" marR="0" lvl="0" indent="-2286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44220" y="1066800"/>
            <a:ext cx="7942580" cy="0"/>
          </a:xfrm>
          <a:prstGeom prst="line">
            <a:avLst/>
          </a:prstGeom>
          <a:ln w="22225">
            <a:solidFill>
              <a:srgbClr val="446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0" y="365760"/>
            <a:ext cx="5715000" cy="6248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" y="221217"/>
            <a:ext cx="1998980" cy="76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0" i="0" u="none">
          <a:solidFill>
            <a:srgbClr val="4469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565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rgbClr val="15657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15657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15657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5657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1E3C815-816C-1142-96B6-4517C321663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7/28/2017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DAA571B-6B14-B34B-8241-B26F8CEC2C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42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.weiss@ifpti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3359" y="4405426"/>
            <a:ext cx="5364394" cy="1983056"/>
          </a:xfrm>
          <a:prstGeom prst="rect">
            <a:avLst/>
          </a:prstGeom>
          <a:solidFill>
            <a:srgbClr val="446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2" y="823195"/>
            <a:ext cx="5408078" cy="1069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15" y="278998"/>
            <a:ext cx="2568445" cy="1924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/>
          <a:stretch/>
        </p:blipFill>
        <p:spPr>
          <a:xfrm>
            <a:off x="6136915" y="4434013"/>
            <a:ext cx="2580940" cy="19249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1949" y="4970746"/>
            <a:ext cx="53289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dirty="0">
                <a:solidFill>
                  <a:schemeClr val="bg1"/>
                </a:solidFill>
              </a:rPr>
              <a:t>State </a:t>
            </a:r>
            <a:r>
              <a:rPr lang="en-US" sz="2400" b="1" dirty="0" smtClean="0">
                <a:solidFill>
                  <a:schemeClr val="bg1"/>
                </a:solidFill>
              </a:rPr>
              <a:t>Human and Animal Food Laboratory </a:t>
            </a:r>
            <a:r>
              <a:rPr lang="en-US" sz="2400" b="1" dirty="0">
                <a:solidFill>
                  <a:schemeClr val="bg1"/>
                </a:solidFill>
              </a:rPr>
              <a:t>Curriculum Framework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36915" y="2459708"/>
            <a:ext cx="2580940" cy="1716394"/>
          </a:xfrm>
          <a:prstGeom prst="rect">
            <a:avLst/>
          </a:prstGeom>
          <a:solidFill>
            <a:srgbClr val="C1D7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02162" y="3796498"/>
            <a:ext cx="11904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ifpti.org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1" y="2471283"/>
            <a:ext cx="2567631" cy="17117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30" y="2466643"/>
            <a:ext cx="2580425" cy="172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30400" y="334850"/>
            <a:ext cx="6621172" cy="8081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Laboratory Framework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518" y="1142999"/>
            <a:ext cx="82424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5-Year </a:t>
            </a:r>
            <a:r>
              <a:rPr lang="en-US" sz="2400" dirty="0" smtClean="0"/>
              <a:t>project involving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APHL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AFDO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AAFCO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FDA OTED (formerly DHRD)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IFPTI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Goal</a:t>
            </a:r>
            <a:r>
              <a:rPr lang="en-US" sz="2400" dirty="0"/>
              <a:t>: a </a:t>
            </a:r>
            <a:r>
              <a:rPr lang="en-US" sz="2400" dirty="0" smtClean="0"/>
              <a:t>Competency-Based Curriculum </a:t>
            </a:r>
            <a:r>
              <a:rPr lang="en-US" sz="2400" dirty="0"/>
              <a:t>Framework for State </a:t>
            </a:r>
            <a:r>
              <a:rPr lang="en-US" sz="2400" dirty="0" smtClean="0"/>
              <a:t>Human and Animal Food Laboratory </a:t>
            </a:r>
            <a:r>
              <a:rPr lang="en-US" sz="2400" dirty="0"/>
              <a:t>Professionals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33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1171978"/>
            <a:ext cx="8731876" cy="551215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Framework (Current Version)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Framework Development Work Group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105921"/>
              </p:ext>
            </p:extLst>
          </p:nvPr>
        </p:nvGraphicFramePr>
        <p:xfrm>
          <a:off x="257578" y="1236371"/>
          <a:ext cx="869323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873"/>
                <a:gridCol w="1448873"/>
                <a:gridCol w="1448873"/>
                <a:gridCol w="1448873"/>
                <a:gridCol w="1448873"/>
                <a:gridCol w="1448873"/>
              </a:tblGrid>
              <a:tr h="5837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FDA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/ USDA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APHL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AFDO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AAFCO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3960">
                <a:tc>
                  <a:txBody>
                    <a:bodyPr/>
                    <a:lstStyle/>
                    <a:p>
                      <a:r>
                        <a:rPr lang="en-US" dirty="0" smtClean="0"/>
                        <a:t>Dan Rice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Patty Lucas (FL)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Steve Sobek</a:t>
                      </a:r>
                      <a:r>
                        <a:rPr lang="en-US" baseline="0" dirty="0" smtClean="0"/>
                        <a:t> (former WI)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Cathy Johnson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Yvonne </a:t>
                      </a:r>
                      <a:r>
                        <a:rPr lang="en-US" dirty="0" err="1" smtClean="0"/>
                        <a:t>Salfinger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Nancy </a:t>
                      </a:r>
                      <a:r>
                        <a:rPr lang="en-US" dirty="0" err="1" smtClean="0"/>
                        <a:t>Thiex</a:t>
                      </a:r>
                      <a:endParaRPr lang="en-US" dirty="0"/>
                    </a:p>
                  </a:txBody>
                  <a:tcPr/>
                </a:tc>
              </a:tr>
              <a:tr h="833960">
                <a:tc>
                  <a:txBody>
                    <a:bodyPr/>
                    <a:lstStyle/>
                    <a:p>
                      <a:r>
                        <a:rPr lang="en-US" dirty="0" smtClean="0"/>
                        <a:t>Holly Rhodes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Maria Ishida (NY)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Dirk Shoemaker (former 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Robyn Randolph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Ron Klein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3960">
                <a:tc>
                  <a:txBody>
                    <a:bodyPr/>
                    <a:lstStyle/>
                    <a:p>
                      <a:r>
                        <a:rPr lang="en-US" dirty="0" smtClean="0"/>
                        <a:t>Paul Morin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Kathleen </a:t>
                      </a:r>
                      <a:r>
                        <a:rPr lang="en-US" dirty="0" err="1" smtClean="0"/>
                        <a:t>Wickman</a:t>
                      </a:r>
                      <a:r>
                        <a:rPr lang="en-US" dirty="0" smtClean="0"/>
                        <a:t> (OR)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Reginald Blackwell (DC)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OTED (formerly DHRD)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Karna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CFIA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83772">
                <a:tc>
                  <a:txBody>
                    <a:bodyPr/>
                    <a:lstStyle/>
                    <a:p>
                      <a:r>
                        <a:rPr lang="en-US" dirty="0" smtClean="0"/>
                        <a:t>Cassandra </a:t>
                      </a:r>
                      <a:r>
                        <a:rPr lang="en-US" dirty="0" err="1" smtClean="0"/>
                        <a:t>Kontas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 Phillips (MD)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Dana</a:t>
                      </a:r>
                      <a:r>
                        <a:rPr lang="en-US" baseline="0" dirty="0" smtClean="0"/>
                        <a:t> Shell (GA)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Will Bet-Sayad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Anthony Barbagallo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Neil Vary</a:t>
                      </a:r>
                      <a:endParaRPr lang="en-US" dirty="0"/>
                    </a:p>
                  </a:txBody>
                  <a:tcPr/>
                </a:tc>
              </a:tr>
              <a:tr h="8339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Richelle</a:t>
                      </a:r>
                      <a:r>
                        <a:rPr lang="en-US" dirty="0" smtClean="0"/>
                        <a:t> Richter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Gale Hagood</a:t>
                      </a:r>
                      <a:r>
                        <a:rPr lang="en-US" baseline="0" dirty="0" smtClean="0"/>
                        <a:t> 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Susan Murphy (VA)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Deb Moir</a:t>
                      </a:r>
                      <a:endParaRPr lang="en-US" dirty="0"/>
                    </a:p>
                  </a:txBody>
                  <a:tcPr/>
                </a:tc>
              </a:tr>
              <a:tr h="583772">
                <a:tc>
                  <a:txBody>
                    <a:bodyPr/>
                    <a:lstStyle/>
                    <a:p>
                      <a:r>
                        <a:rPr lang="en-US" dirty="0" smtClean="0"/>
                        <a:t>Charles </a:t>
                      </a:r>
                      <a:r>
                        <a:rPr lang="en-US" dirty="0" err="1" smtClean="0"/>
                        <a:t>Pixley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Corinne </a:t>
                      </a:r>
                      <a:r>
                        <a:rPr lang="en-US" dirty="0" err="1" smtClean="0"/>
                        <a:t>Pequignot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5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Project Status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183" y="1275008"/>
            <a:ext cx="87318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</a:t>
            </a:r>
            <a:r>
              <a:rPr lang="en-US" sz="2400" dirty="0"/>
              <a:t>competencies </a:t>
            </a:r>
            <a:r>
              <a:rPr lang="en-US" sz="2400" dirty="0" smtClean="0"/>
              <a:t>and performance indicators built </a:t>
            </a:r>
            <a:r>
              <a:rPr lang="en-US" sz="2400" dirty="0"/>
              <a:t>out for the Entry Core Content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Course </a:t>
            </a:r>
            <a:r>
              <a:rPr lang="en-US" sz="2400" dirty="0"/>
              <a:t>Design Documents </a:t>
            </a:r>
            <a:r>
              <a:rPr lang="en-US" sz="2400" dirty="0" smtClean="0"/>
              <a:t>delivered to APHL</a:t>
            </a:r>
            <a:endParaRPr lang="en-US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96" y="1275008"/>
            <a:ext cx="7396978" cy="3901923"/>
          </a:xfrm>
        </p:spPr>
      </p:pic>
      <p:sp>
        <p:nvSpPr>
          <p:cNvPr id="6" name="Right Arrow 5"/>
          <p:cNvSpPr/>
          <p:nvPr/>
        </p:nvSpPr>
        <p:spPr>
          <a:xfrm>
            <a:off x="258624" y="4623140"/>
            <a:ext cx="1017431" cy="5537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Project Status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183" y="1275008"/>
            <a:ext cx="8731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Competency development </a:t>
            </a:r>
            <a:r>
              <a:rPr lang="en-US" sz="2400" dirty="0"/>
              <a:t>for Entry </a:t>
            </a:r>
            <a:r>
              <a:rPr lang="en-US" sz="2400" dirty="0" smtClean="0"/>
              <a:t>Level Program-Specific </a:t>
            </a:r>
            <a:r>
              <a:rPr lang="en-US" sz="2400" dirty="0"/>
              <a:t>Content Areas </a:t>
            </a:r>
            <a:r>
              <a:rPr lang="en-US" sz="2400" dirty="0" smtClean="0"/>
              <a:t>started </a:t>
            </a:r>
            <a:r>
              <a:rPr lang="en-US" sz="2400" dirty="0"/>
              <a:t>May 2017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81" y="2390414"/>
            <a:ext cx="7396978" cy="4361408"/>
          </a:xfrm>
        </p:spPr>
      </p:pic>
      <p:sp>
        <p:nvSpPr>
          <p:cNvPr id="11" name="Right Arrow 10"/>
          <p:cNvSpPr/>
          <p:nvPr/>
        </p:nvSpPr>
        <p:spPr>
          <a:xfrm>
            <a:off x="360609" y="5434885"/>
            <a:ext cx="1017431" cy="5537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65760"/>
            <a:ext cx="5715000" cy="6248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Future </a:t>
            </a:r>
            <a:r>
              <a:rPr lang="en-US" dirty="0">
                <a:solidFill>
                  <a:schemeClr val="tx1"/>
                </a:solidFill>
              </a:rPr>
              <a:t>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070"/>
            <a:ext cx="8229600" cy="46450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Build out </a:t>
            </a:r>
            <a:r>
              <a:rPr lang="en-US" dirty="0" smtClean="0">
                <a:solidFill>
                  <a:schemeClr val="tx1"/>
                </a:solidFill>
              </a:rPr>
              <a:t>narrow competencies and performance indicators for </a:t>
            </a:r>
            <a:r>
              <a:rPr lang="en-US" dirty="0">
                <a:solidFill>
                  <a:schemeClr val="tx1"/>
                </a:solidFill>
              </a:rPr>
              <a:t>Chemistry and Microbiology Program </a:t>
            </a:r>
            <a:r>
              <a:rPr lang="en-US" dirty="0" smtClean="0">
                <a:solidFill>
                  <a:schemeClr val="tx1"/>
                </a:solidFill>
              </a:rPr>
              <a:t>Areas (Entry Level)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Create Course Design Documents (blueprints) for Chemistry and Microbiology Program </a:t>
            </a:r>
            <a:r>
              <a:rPr lang="en-US" dirty="0" smtClean="0">
                <a:solidFill>
                  <a:schemeClr val="tx1"/>
                </a:solidFill>
              </a:rPr>
              <a:t>Areas (Entry Level)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Advance upward on the Framework (Mid Level)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“Developing a Competency Framework for U.S. State Food and Feed Testing Laboratory Personnel”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Volume 97, No. 3, 2014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Journal of AOAC International</a:t>
            </a:r>
          </a:p>
        </p:txBody>
      </p:sp>
    </p:spTree>
    <p:extLst>
      <p:ext uri="{BB962C8B-B14F-4D97-AF65-F5344CB8AC3E}">
        <p14:creationId xmlns:p14="http://schemas.microsoft.com/office/powerpoint/2010/main" val="7185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30400" y="360608"/>
            <a:ext cx="6756400" cy="7823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Christopher Weiss, IFPTI</a:t>
            </a:r>
          </a:p>
          <a:p>
            <a:pPr marL="0" indent="0" algn="ctr">
              <a:buNone/>
            </a:pPr>
            <a:r>
              <a:rPr lang="en-US" sz="4000" smtClean="0">
                <a:solidFill>
                  <a:schemeClr val="tx1"/>
                </a:solidFill>
                <a:hlinkClick r:id="rId3"/>
              </a:rPr>
              <a:t>chris.weiss@ifpti.org</a:t>
            </a:r>
            <a:r>
              <a:rPr lang="en-US" sz="400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26124&quot;&gt;&lt;property id=&quot;20148&quot; value=&quot;5&quot;/&gt;&lt;property id=&quot;20300&quot; value=&quot;Slide 1&quot;/&gt;&lt;property id=&quot;20307&quot; value=&quot;4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4_IFPTI PPT Template (Jan2010)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20236</TotalTime>
  <Words>361</Words>
  <Application>Microsoft Office PowerPoint</Application>
  <PresentationFormat>On-screen Show (4:3)</PresentationFormat>
  <Paragraphs>93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Times New Roman</vt:lpstr>
      <vt:lpstr>Arial</vt:lpstr>
      <vt:lpstr>4_IFPTI PPT Template (Jan2010)</vt:lpstr>
      <vt:lpstr>3_Office Theme</vt:lpstr>
      <vt:lpstr>PowerPoint Presentation</vt:lpstr>
      <vt:lpstr>Laboratory Framework</vt:lpstr>
      <vt:lpstr>Lab Framework (Current Version) </vt:lpstr>
      <vt:lpstr>Framework Development Work Group</vt:lpstr>
      <vt:lpstr>Project Status</vt:lpstr>
      <vt:lpstr>Project Status</vt:lpstr>
      <vt:lpstr>Future Steps</vt:lpstr>
      <vt:lpstr>Journal of AOAC International</vt:lpstr>
      <vt:lpstr>Questions?</vt:lpstr>
    </vt:vector>
  </TitlesOfParts>
  <Company>Kellogg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JACKSON</dc:creator>
  <cp:lastModifiedBy>Chris Weiss</cp:lastModifiedBy>
  <cp:revision>1028</cp:revision>
  <cp:lastPrinted>2017-05-31T11:59:42Z</cp:lastPrinted>
  <dcterms:created xsi:type="dcterms:W3CDTF">2011-12-28T20:04:33Z</dcterms:created>
  <dcterms:modified xsi:type="dcterms:W3CDTF">2017-07-28T17:53:06Z</dcterms:modified>
</cp:coreProperties>
</file>